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3"/>
  </p:notesMasterIdLst>
  <p:handoutMasterIdLst>
    <p:handoutMasterId r:id="rId24"/>
  </p:handoutMasterIdLst>
  <p:sldIdLst>
    <p:sldId id="256" r:id="rId2"/>
    <p:sldId id="265" r:id="rId3"/>
    <p:sldId id="259" r:id="rId4"/>
    <p:sldId id="273" r:id="rId5"/>
    <p:sldId id="276" r:id="rId6"/>
    <p:sldId id="260" r:id="rId7"/>
    <p:sldId id="266" r:id="rId8"/>
    <p:sldId id="268" r:id="rId9"/>
    <p:sldId id="269" r:id="rId10"/>
    <p:sldId id="270" r:id="rId11"/>
    <p:sldId id="271" r:id="rId12"/>
    <p:sldId id="272" r:id="rId13"/>
    <p:sldId id="267" r:id="rId14"/>
    <p:sldId id="261" r:id="rId15"/>
    <p:sldId id="264" r:id="rId16"/>
    <p:sldId id="262" r:id="rId17"/>
    <p:sldId id="257" r:id="rId18"/>
    <p:sldId id="263" r:id="rId19"/>
    <p:sldId id="274" r:id="rId20"/>
    <p:sldId id="275" r:id="rId21"/>
    <p:sldId id="25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90" d="100"/>
          <a:sy n="90" d="100"/>
        </p:scale>
        <p:origin x="-8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9DE9815-3F9B-4B8A-A541-5E9CA15D3508}" type="datetimeFigureOut">
              <a:rPr lang="en-US" smtClean="0"/>
              <a:t>5/7/2014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Identity Affirmation - Life Path to Destiny (c) A. Wayne Jones, 1989</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02D9691-E0AF-47BB-A48A-3384E5851FEE}" type="slidenum">
              <a:rPr lang="en-US" smtClean="0"/>
              <a:t>‹#›</a:t>
            </a:fld>
            <a:endParaRPr lang="en-US"/>
          </a:p>
        </p:txBody>
      </p:sp>
    </p:spTree>
    <p:extLst>
      <p:ext uri="{BB962C8B-B14F-4D97-AF65-F5344CB8AC3E}">
        <p14:creationId xmlns:p14="http://schemas.microsoft.com/office/powerpoint/2010/main" val="2442246397"/>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7688D0-DD85-44F6-B35B-7EFEBB46C8EE}" type="datetimeFigureOut">
              <a:rPr lang="en-US" smtClean="0"/>
              <a:t>5/7/2014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Identity Affirmation - Life Path to Destiny (c) A. Wayne Jones, 1989</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60CA8B-5037-4DCA-9766-006200F1D091}" type="slidenum">
              <a:rPr lang="en-US" smtClean="0"/>
              <a:t>‹#›</a:t>
            </a:fld>
            <a:endParaRPr lang="en-US"/>
          </a:p>
        </p:txBody>
      </p:sp>
    </p:spTree>
    <p:extLst>
      <p:ext uri="{BB962C8B-B14F-4D97-AF65-F5344CB8AC3E}">
        <p14:creationId xmlns:p14="http://schemas.microsoft.com/office/powerpoint/2010/main" val="743872080"/>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Identity Affirmation - Life Path to Destiny (c) A. Wayne Jones, 1989</a:t>
            </a:r>
            <a:endParaRPr lang="en-US"/>
          </a:p>
        </p:txBody>
      </p:sp>
    </p:spTree>
    <p:extLst>
      <p:ext uri="{BB962C8B-B14F-4D97-AF65-F5344CB8AC3E}">
        <p14:creationId xmlns:p14="http://schemas.microsoft.com/office/powerpoint/2010/main" val="974479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3E3677F-3319-4EB1-BAA0-95E895C5CC44}" type="datetime1">
              <a:rPr lang="en-US" smtClean="0"/>
              <a:t>5/7/2014</a:t>
            </a:fld>
            <a:endParaRPr lang="en-US"/>
          </a:p>
        </p:txBody>
      </p:sp>
      <p:sp>
        <p:nvSpPr>
          <p:cNvPr id="17" name="Footer Placeholder 16"/>
          <p:cNvSpPr>
            <a:spLocks noGrp="1"/>
          </p:cNvSpPr>
          <p:nvPr>
            <p:ph type="ftr" sz="quarter" idx="11"/>
          </p:nvPr>
        </p:nvSpPr>
        <p:spPr/>
        <p:txBody>
          <a:bodyPr/>
          <a:lstStyle/>
          <a:p>
            <a:r>
              <a:rPr lang="en-US" smtClean="0"/>
              <a:t>Indentity Affirmation - Life Path to Destiny (c) Dr. A. Wayne Jones, 1989</a:t>
            </a:r>
            <a:endParaRPr lang="en-US"/>
          </a:p>
        </p:txBody>
      </p:sp>
      <p:sp>
        <p:nvSpPr>
          <p:cNvPr id="29" name="Slide Number Placeholder 28"/>
          <p:cNvSpPr>
            <a:spLocks noGrp="1"/>
          </p:cNvSpPr>
          <p:nvPr>
            <p:ph type="sldNum" sz="quarter" idx="12"/>
          </p:nvPr>
        </p:nvSpPr>
        <p:spPr/>
        <p:txBody>
          <a:bodyPr/>
          <a:lstStyle/>
          <a:p>
            <a:fld id="{571F4638-93D7-4D5C-89BC-1EFB26A0DC43}"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BB0167-581A-44DC-A924-61DD5A9B181C}" type="datetime1">
              <a:rPr lang="en-US" smtClean="0"/>
              <a:t>5/7/2014</a:t>
            </a:fld>
            <a:endParaRPr lang="en-US"/>
          </a:p>
        </p:txBody>
      </p:sp>
      <p:sp>
        <p:nvSpPr>
          <p:cNvPr id="5" name="Footer Placeholder 4"/>
          <p:cNvSpPr>
            <a:spLocks noGrp="1"/>
          </p:cNvSpPr>
          <p:nvPr>
            <p:ph type="ftr" sz="quarter" idx="11"/>
          </p:nvPr>
        </p:nvSpPr>
        <p:spPr/>
        <p:txBody>
          <a:bodyPr/>
          <a:lstStyle/>
          <a:p>
            <a:r>
              <a:rPr lang="en-US" smtClean="0"/>
              <a:t>Indentity Affirmation - Life Path to Destiny (c) Dr. A. Wayne Jones, 1989</a:t>
            </a:r>
            <a:endParaRPr lang="en-US"/>
          </a:p>
        </p:txBody>
      </p:sp>
      <p:sp>
        <p:nvSpPr>
          <p:cNvPr id="6" name="Slide Number Placeholder 5"/>
          <p:cNvSpPr>
            <a:spLocks noGrp="1"/>
          </p:cNvSpPr>
          <p:nvPr>
            <p:ph type="sldNum" sz="quarter" idx="12"/>
          </p:nvPr>
        </p:nvSpPr>
        <p:spPr/>
        <p:txBody>
          <a:bodyPr/>
          <a:lstStyle/>
          <a:p>
            <a:fld id="{571F4638-93D7-4D5C-89BC-1EFB26A0DC4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0569D7-F9A6-4002-8F3D-667155BA8B10}" type="datetime1">
              <a:rPr lang="en-US" smtClean="0"/>
              <a:t>5/7/2014</a:t>
            </a:fld>
            <a:endParaRPr lang="en-US"/>
          </a:p>
        </p:txBody>
      </p:sp>
      <p:sp>
        <p:nvSpPr>
          <p:cNvPr id="5" name="Footer Placeholder 4"/>
          <p:cNvSpPr>
            <a:spLocks noGrp="1"/>
          </p:cNvSpPr>
          <p:nvPr>
            <p:ph type="ftr" sz="quarter" idx="11"/>
          </p:nvPr>
        </p:nvSpPr>
        <p:spPr/>
        <p:txBody>
          <a:bodyPr/>
          <a:lstStyle/>
          <a:p>
            <a:r>
              <a:rPr lang="en-US" smtClean="0"/>
              <a:t>Indentity Affirmation - Life Path to Destiny (c) Dr. A. Wayne Jones, 1989</a:t>
            </a:r>
            <a:endParaRPr lang="en-US"/>
          </a:p>
        </p:txBody>
      </p:sp>
      <p:sp>
        <p:nvSpPr>
          <p:cNvPr id="6" name="Slide Number Placeholder 5"/>
          <p:cNvSpPr>
            <a:spLocks noGrp="1"/>
          </p:cNvSpPr>
          <p:nvPr>
            <p:ph type="sldNum" sz="quarter" idx="12"/>
          </p:nvPr>
        </p:nvSpPr>
        <p:spPr/>
        <p:txBody>
          <a:bodyPr/>
          <a:lstStyle/>
          <a:p>
            <a:fld id="{571F4638-93D7-4D5C-89BC-1EFB26A0DC4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6CFCD0-B943-4C92-91DE-27A99208FD5A}" type="datetime1">
              <a:rPr lang="en-US" smtClean="0"/>
              <a:t>5/7/2014</a:t>
            </a:fld>
            <a:endParaRPr lang="en-US"/>
          </a:p>
        </p:txBody>
      </p:sp>
      <p:sp>
        <p:nvSpPr>
          <p:cNvPr id="5" name="Footer Placeholder 4"/>
          <p:cNvSpPr>
            <a:spLocks noGrp="1"/>
          </p:cNvSpPr>
          <p:nvPr>
            <p:ph type="ftr" sz="quarter" idx="11"/>
          </p:nvPr>
        </p:nvSpPr>
        <p:spPr/>
        <p:txBody>
          <a:bodyPr/>
          <a:lstStyle/>
          <a:p>
            <a:r>
              <a:rPr lang="en-US" smtClean="0"/>
              <a:t>Indentity Affirmation - Life Path to Destiny (c) Dr. A. Wayne Jones, 1989</a:t>
            </a:r>
            <a:endParaRPr lang="en-US"/>
          </a:p>
        </p:txBody>
      </p:sp>
      <p:sp>
        <p:nvSpPr>
          <p:cNvPr id="6" name="Slide Number Placeholder 5"/>
          <p:cNvSpPr>
            <a:spLocks noGrp="1"/>
          </p:cNvSpPr>
          <p:nvPr>
            <p:ph type="sldNum" sz="quarter" idx="12"/>
          </p:nvPr>
        </p:nvSpPr>
        <p:spPr/>
        <p:txBody>
          <a:bodyPr/>
          <a:lstStyle/>
          <a:p>
            <a:fld id="{571F4638-93D7-4D5C-89BC-1EFB26A0DC4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64C12F0-3EF1-4017-BC36-E6F60705306B}" type="datetime1">
              <a:rPr lang="en-US" smtClean="0"/>
              <a:t>5/7/2014</a:t>
            </a:fld>
            <a:endParaRPr lang="en-US"/>
          </a:p>
        </p:txBody>
      </p:sp>
      <p:sp>
        <p:nvSpPr>
          <p:cNvPr id="5" name="Footer Placeholder 4"/>
          <p:cNvSpPr>
            <a:spLocks noGrp="1"/>
          </p:cNvSpPr>
          <p:nvPr>
            <p:ph type="ftr" sz="quarter" idx="11"/>
          </p:nvPr>
        </p:nvSpPr>
        <p:spPr/>
        <p:txBody>
          <a:bodyPr/>
          <a:lstStyle/>
          <a:p>
            <a:r>
              <a:rPr lang="en-US" smtClean="0"/>
              <a:t>Indentity Affirmation - Life Path to Destiny (c) Dr. A. Wayne Jones, 1989</a:t>
            </a:r>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71F4638-93D7-4D5C-89BC-1EFB26A0DC4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DE7311C-35EC-4779-A6AA-344FA090F5A8}" type="datetime1">
              <a:rPr lang="en-US" smtClean="0"/>
              <a:t>5/7/2014</a:t>
            </a:fld>
            <a:endParaRPr lang="en-US"/>
          </a:p>
        </p:txBody>
      </p:sp>
      <p:sp>
        <p:nvSpPr>
          <p:cNvPr id="6" name="Footer Placeholder 5"/>
          <p:cNvSpPr>
            <a:spLocks noGrp="1"/>
          </p:cNvSpPr>
          <p:nvPr>
            <p:ph type="ftr" sz="quarter" idx="11"/>
          </p:nvPr>
        </p:nvSpPr>
        <p:spPr/>
        <p:txBody>
          <a:bodyPr/>
          <a:lstStyle/>
          <a:p>
            <a:r>
              <a:rPr lang="en-US" smtClean="0"/>
              <a:t>Indentity Affirmation - Life Path to Destiny (c) Dr. A. Wayne Jones, 1989</a:t>
            </a:r>
            <a:endParaRPr lang="en-US"/>
          </a:p>
        </p:txBody>
      </p:sp>
      <p:sp>
        <p:nvSpPr>
          <p:cNvPr id="7" name="Slide Number Placeholder 6"/>
          <p:cNvSpPr>
            <a:spLocks noGrp="1"/>
          </p:cNvSpPr>
          <p:nvPr>
            <p:ph type="sldNum" sz="quarter" idx="12"/>
          </p:nvPr>
        </p:nvSpPr>
        <p:spPr/>
        <p:txBody>
          <a:bodyPr/>
          <a:lstStyle/>
          <a:p>
            <a:fld id="{571F4638-93D7-4D5C-89BC-1EFB26A0DC4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C428289-02E8-4785-A7EA-02C5F9F90711}" type="datetime1">
              <a:rPr lang="en-US" smtClean="0"/>
              <a:t>5/7/2014</a:t>
            </a:fld>
            <a:endParaRPr lang="en-US"/>
          </a:p>
        </p:txBody>
      </p:sp>
      <p:sp>
        <p:nvSpPr>
          <p:cNvPr id="8" name="Footer Placeholder 7"/>
          <p:cNvSpPr>
            <a:spLocks noGrp="1"/>
          </p:cNvSpPr>
          <p:nvPr>
            <p:ph type="ftr" sz="quarter" idx="11"/>
          </p:nvPr>
        </p:nvSpPr>
        <p:spPr/>
        <p:txBody>
          <a:bodyPr/>
          <a:lstStyle/>
          <a:p>
            <a:r>
              <a:rPr lang="en-US" smtClean="0"/>
              <a:t>Indentity Affirmation - Life Path to Destiny (c) Dr. A. Wayne Jones, 1989</a:t>
            </a:r>
            <a:endParaRPr lang="en-US"/>
          </a:p>
        </p:txBody>
      </p:sp>
      <p:sp>
        <p:nvSpPr>
          <p:cNvPr id="9" name="Slide Number Placeholder 8"/>
          <p:cNvSpPr>
            <a:spLocks noGrp="1"/>
          </p:cNvSpPr>
          <p:nvPr>
            <p:ph type="sldNum" sz="quarter" idx="12"/>
          </p:nvPr>
        </p:nvSpPr>
        <p:spPr/>
        <p:txBody>
          <a:bodyPr/>
          <a:lstStyle/>
          <a:p>
            <a:fld id="{571F4638-93D7-4D5C-89BC-1EFB26A0DC4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B88C02F-2F2D-4E95-8D8B-A24E2FAC04BC}" type="datetime1">
              <a:rPr lang="en-US" smtClean="0"/>
              <a:t>5/7/2014</a:t>
            </a:fld>
            <a:endParaRPr lang="en-US"/>
          </a:p>
        </p:txBody>
      </p:sp>
      <p:sp>
        <p:nvSpPr>
          <p:cNvPr id="4" name="Footer Placeholder 3"/>
          <p:cNvSpPr>
            <a:spLocks noGrp="1"/>
          </p:cNvSpPr>
          <p:nvPr>
            <p:ph type="ftr" sz="quarter" idx="11"/>
          </p:nvPr>
        </p:nvSpPr>
        <p:spPr/>
        <p:txBody>
          <a:bodyPr/>
          <a:lstStyle/>
          <a:p>
            <a:r>
              <a:rPr lang="en-US" smtClean="0"/>
              <a:t>Indentity Affirmation - Life Path to Destiny (c) Dr. A. Wayne Jones, 1989</a:t>
            </a:r>
            <a:endParaRPr lang="en-US"/>
          </a:p>
        </p:txBody>
      </p:sp>
      <p:sp>
        <p:nvSpPr>
          <p:cNvPr id="5" name="Slide Number Placeholder 4"/>
          <p:cNvSpPr>
            <a:spLocks noGrp="1"/>
          </p:cNvSpPr>
          <p:nvPr>
            <p:ph type="sldNum" sz="quarter" idx="12"/>
          </p:nvPr>
        </p:nvSpPr>
        <p:spPr/>
        <p:txBody>
          <a:bodyPr/>
          <a:lstStyle/>
          <a:p>
            <a:fld id="{571F4638-93D7-4D5C-89BC-1EFB26A0DC4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B8AD0D-CEB1-4B72-993E-06187D0E6493}" type="datetime1">
              <a:rPr lang="en-US" smtClean="0"/>
              <a:t>5/7/2014</a:t>
            </a:fld>
            <a:endParaRPr lang="en-US"/>
          </a:p>
        </p:txBody>
      </p:sp>
      <p:sp>
        <p:nvSpPr>
          <p:cNvPr id="3" name="Footer Placeholder 2"/>
          <p:cNvSpPr>
            <a:spLocks noGrp="1"/>
          </p:cNvSpPr>
          <p:nvPr>
            <p:ph type="ftr" sz="quarter" idx="11"/>
          </p:nvPr>
        </p:nvSpPr>
        <p:spPr/>
        <p:txBody>
          <a:bodyPr/>
          <a:lstStyle/>
          <a:p>
            <a:r>
              <a:rPr lang="en-US" smtClean="0"/>
              <a:t>Indentity Affirmation - Life Path to Destiny (c) Dr. A. Wayne Jones, 1989</a:t>
            </a:r>
            <a:endParaRPr lang="en-US"/>
          </a:p>
        </p:txBody>
      </p:sp>
      <p:sp>
        <p:nvSpPr>
          <p:cNvPr id="4" name="Slide Number Placeholder 3"/>
          <p:cNvSpPr>
            <a:spLocks noGrp="1"/>
          </p:cNvSpPr>
          <p:nvPr>
            <p:ph type="sldNum" sz="quarter" idx="12"/>
          </p:nvPr>
        </p:nvSpPr>
        <p:spPr/>
        <p:txBody>
          <a:bodyPr/>
          <a:lstStyle/>
          <a:p>
            <a:fld id="{571F4638-93D7-4D5C-89BC-1EFB26A0DC4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8204AC2-D673-4D65-8B3A-E81304FB43F8}" type="datetime1">
              <a:rPr lang="en-US" smtClean="0"/>
              <a:t>5/7/2014</a:t>
            </a:fld>
            <a:endParaRPr lang="en-US"/>
          </a:p>
        </p:txBody>
      </p:sp>
      <p:sp>
        <p:nvSpPr>
          <p:cNvPr id="6" name="Footer Placeholder 5"/>
          <p:cNvSpPr>
            <a:spLocks noGrp="1"/>
          </p:cNvSpPr>
          <p:nvPr>
            <p:ph type="ftr" sz="quarter" idx="11"/>
          </p:nvPr>
        </p:nvSpPr>
        <p:spPr/>
        <p:txBody>
          <a:bodyPr/>
          <a:lstStyle/>
          <a:p>
            <a:r>
              <a:rPr lang="en-US" smtClean="0"/>
              <a:t>Indentity Affirmation - Life Path to Destiny (c) Dr. A. Wayne Jones, 1989</a:t>
            </a:r>
            <a:endParaRPr lang="en-US"/>
          </a:p>
        </p:txBody>
      </p:sp>
      <p:sp>
        <p:nvSpPr>
          <p:cNvPr id="7" name="Slide Number Placeholder 6"/>
          <p:cNvSpPr>
            <a:spLocks noGrp="1"/>
          </p:cNvSpPr>
          <p:nvPr>
            <p:ph type="sldNum" sz="quarter" idx="12"/>
          </p:nvPr>
        </p:nvSpPr>
        <p:spPr/>
        <p:txBody>
          <a:bodyPr/>
          <a:lstStyle/>
          <a:p>
            <a:fld id="{571F4638-93D7-4D5C-89BC-1EFB26A0DC4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F7CE55E-AC8E-4588-A86C-FD47D7AC617F}" type="datetime1">
              <a:rPr lang="en-US" smtClean="0"/>
              <a:t>5/7/2014</a:t>
            </a:fld>
            <a:endParaRPr lang="en-US"/>
          </a:p>
        </p:txBody>
      </p:sp>
      <p:sp>
        <p:nvSpPr>
          <p:cNvPr id="6" name="Footer Placeholder 5"/>
          <p:cNvSpPr>
            <a:spLocks noGrp="1"/>
          </p:cNvSpPr>
          <p:nvPr>
            <p:ph type="ftr" sz="quarter" idx="11"/>
          </p:nvPr>
        </p:nvSpPr>
        <p:spPr/>
        <p:txBody>
          <a:bodyPr/>
          <a:lstStyle/>
          <a:p>
            <a:r>
              <a:rPr lang="en-US" smtClean="0"/>
              <a:t>Indentity Affirmation - Life Path to Destiny (c) Dr. A. Wayne Jones, 1989</a:t>
            </a:r>
            <a:endParaRPr lang="en-US"/>
          </a:p>
        </p:txBody>
      </p:sp>
      <p:sp>
        <p:nvSpPr>
          <p:cNvPr id="7" name="Slide Number Placeholder 6"/>
          <p:cNvSpPr>
            <a:spLocks noGrp="1"/>
          </p:cNvSpPr>
          <p:nvPr>
            <p:ph type="sldNum" sz="quarter" idx="12"/>
          </p:nvPr>
        </p:nvSpPr>
        <p:spPr/>
        <p:txBody>
          <a:bodyPr/>
          <a:lstStyle/>
          <a:p>
            <a:fld id="{571F4638-93D7-4D5C-89BC-1EFB26A0DC4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0B7E091-5556-4F31-B639-40854ABE9348}" type="datetime1">
              <a:rPr lang="en-US" smtClean="0"/>
              <a:t>5/7/2014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r>
              <a:rPr lang="en-US" smtClean="0"/>
              <a:t>Indentity Affirmation - Life Path to Destiny (c) Dr. A. Wayne Jones, 1989</a:t>
            </a: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71F4638-93D7-4D5C-89BC-1EFB26A0DC43}"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hyperlink" Target="http://en.wikipedia.org/wiki/Genetic_history_of_the_Iberian_Peninsula#cite_note-18" TargetMode="External"/><Relationship Id="rId3" Type="http://schemas.openxmlformats.org/officeDocument/2006/relationships/image" Target="../media/image6.png"/><Relationship Id="rId7" Type="http://schemas.openxmlformats.org/officeDocument/2006/relationships/hyperlink" Target="http://en.wikipedia.org/wiki/Genetic_history_of_the_Iberian_Peninsula#cite_note-17" TargetMode="External"/><Relationship Id="rId2" Type="http://schemas.openxmlformats.org/officeDocument/2006/relationships/hyperlink" Target="http://en.wikipedia.org/wiki/File:Y-Haplogroup_R1_distribution.png" TargetMode="External"/><Relationship Id="rId1" Type="http://schemas.openxmlformats.org/officeDocument/2006/relationships/slideLayout" Target="../slideLayouts/slideLayout6.xml"/><Relationship Id="rId6" Type="http://schemas.openxmlformats.org/officeDocument/2006/relationships/hyperlink" Target="http://en.wikipedia.org/wiki/Genetic_history_of_the_Iberian_Peninsula#cite_note-capelli2009-16" TargetMode="External"/><Relationship Id="rId5" Type="http://schemas.openxmlformats.org/officeDocument/2006/relationships/hyperlink" Target="http://en.wikipedia.org/wiki/Northwest_Africa" TargetMode="Externa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762000"/>
            <a:ext cx="8229600" cy="1828800"/>
          </a:xfrm>
        </p:spPr>
        <p:txBody>
          <a:bodyPr/>
          <a:lstStyle/>
          <a:p>
            <a:r>
              <a:rPr lang="en-US" dirty="0" smtClean="0">
                <a:solidFill>
                  <a:schemeClr val="accent4">
                    <a:lumMod val="20000"/>
                    <a:lumOff val="80000"/>
                  </a:schemeClr>
                </a:solidFill>
                <a:latin typeface="Times New Roman" panose="02020603050405020304" pitchFamily="18" charset="0"/>
                <a:cs typeface="Times New Roman" panose="02020603050405020304" pitchFamily="18" charset="0"/>
              </a:rPr>
              <a:t>Diffusing the culture of violence</a:t>
            </a:r>
            <a:endParaRPr lang="en-US" dirty="0">
              <a:solidFill>
                <a:schemeClr val="accent4">
                  <a:lumMod val="20000"/>
                  <a:lumOff val="80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US" b="1" i="1" dirty="0" smtClean="0">
                <a:solidFill>
                  <a:srgbClr val="FFFF00"/>
                </a:solidFill>
              </a:rPr>
              <a:t>“through Identity Affirmation”</a:t>
            </a:r>
            <a:endParaRPr lang="en-US" b="1" i="1" dirty="0">
              <a:solidFill>
                <a:srgbClr val="FFFF00"/>
              </a:solidFill>
            </a:endParaRPr>
          </a:p>
        </p:txBody>
      </p:sp>
      <p:sp>
        <p:nvSpPr>
          <p:cNvPr id="4" name="Footer Placeholder 3"/>
          <p:cNvSpPr>
            <a:spLocks noGrp="1"/>
          </p:cNvSpPr>
          <p:nvPr>
            <p:ph type="ftr" sz="quarter" idx="11"/>
          </p:nvPr>
        </p:nvSpPr>
        <p:spPr/>
        <p:txBody>
          <a:bodyPr/>
          <a:lstStyle/>
          <a:p>
            <a:r>
              <a:rPr lang="en-US" smtClean="0"/>
              <a:t>Indentity Affirmation - Life Path to Destiny (c) Dr. A. Wayne Jones, 1989</a:t>
            </a:r>
            <a:endParaRPr lang="en-US"/>
          </a:p>
        </p:txBody>
      </p:sp>
      <p:pic>
        <p:nvPicPr>
          <p:cNvPr id="2050" name="Picture 2" descr="Black_youth : Black youth with jacket and colorful light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4505324"/>
            <a:ext cx="1600200" cy="120967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images.cdn5.inmagine.com/168nwm/pictureindia/piis016/in02459.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600" y="4310062"/>
            <a:ext cx="10668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03241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Indentity Affirmation - Life Path to Destiny (c) Dr. A. Wayne Jones, 1989</a:t>
            </a:r>
            <a:endParaRPr lang="en-US"/>
          </a:p>
        </p:txBody>
      </p:sp>
      <p:pic>
        <p:nvPicPr>
          <p:cNvPr id="3074" name="Picture 2" descr="http://s4.hubimg.com/u/3985311_f52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28600"/>
            <a:ext cx="3733800" cy="506217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0" y="2967335"/>
            <a:ext cx="4572000" cy="923330"/>
          </a:xfrm>
          <a:prstGeom prst="rect">
            <a:avLst/>
          </a:prstGeom>
        </p:spPr>
        <p:txBody>
          <a:bodyPr>
            <a:spAutoFit/>
          </a:bodyPr>
          <a:lstStyle/>
          <a:p>
            <a:r>
              <a:rPr lang="en-US" dirty="0"/>
              <a:t>The Moors Head: The Ladino Moors. There is a history of the Jews of Cape Verde</a:t>
            </a:r>
            <a:r>
              <a:rPr lang="en-US" dirty="0" smtClean="0"/>
              <a:t>, the </a:t>
            </a:r>
            <a:r>
              <a:rPr lang="en-US" dirty="0"/>
              <a:t>Guinea Rivers </a:t>
            </a:r>
            <a:r>
              <a:rPr lang="en-US" dirty="0" smtClean="0"/>
              <a:t>and Gulf </a:t>
            </a:r>
            <a:r>
              <a:rPr lang="en-US" dirty="0"/>
              <a:t>of Biafra</a:t>
            </a:r>
            <a:endParaRPr lang="en-US" dirty="0">
              <a:effectLst/>
            </a:endParaRPr>
          </a:p>
        </p:txBody>
      </p:sp>
    </p:spTree>
    <p:extLst>
      <p:ext uri="{BB962C8B-B14F-4D97-AF65-F5344CB8AC3E}">
        <p14:creationId xmlns:p14="http://schemas.microsoft.com/office/powerpoint/2010/main" val="3893603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Indentity Affirmation - Life Path to Destiny (c) Dr. A. Wayne Jones, 1989</a:t>
            </a:r>
            <a:endParaRPr lang="en-US"/>
          </a:p>
        </p:txBody>
      </p:sp>
      <p:pic>
        <p:nvPicPr>
          <p:cNvPr id="4098" name="Picture 2" descr="http://s2.hubimg.com/u/7307949_f26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509221"/>
            <a:ext cx="2667000" cy="353890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0" y="2690336"/>
            <a:ext cx="4572000" cy="1477328"/>
          </a:xfrm>
          <a:prstGeom prst="rect">
            <a:avLst/>
          </a:prstGeom>
        </p:spPr>
        <p:txBody>
          <a:bodyPr>
            <a:spAutoFit/>
          </a:bodyPr>
          <a:lstStyle/>
          <a:p>
            <a:r>
              <a:rPr lang="en-US" dirty="0"/>
              <a:t>Alessandro de' Medici, called "Il Moro" (The Moor") was born in the Italian city of Urbino is 1510. His mother was an African slave named Dimonetta who had been freed</a:t>
            </a:r>
          </a:p>
        </p:txBody>
      </p:sp>
    </p:spTree>
    <p:extLst>
      <p:ext uri="{BB962C8B-B14F-4D97-AF65-F5344CB8AC3E}">
        <p14:creationId xmlns:p14="http://schemas.microsoft.com/office/powerpoint/2010/main" val="6826783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Indentity Affirmation - Life Path to Destiny (c) Dr. A. Wayne Jones, 1989</a:t>
            </a:r>
            <a:endParaRPr lang="en-US"/>
          </a:p>
        </p:txBody>
      </p:sp>
      <p:pic>
        <p:nvPicPr>
          <p:cNvPr id="5122" name="Picture 2" descr="http://s4.hubimg.com/u/7308043_f26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1840" y="381000"/>
            <a:ext cx="4440320" cy="194691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0" y="2551837"/>
            <a:ext cx="4572000" cy="1754326"/>
          </a:xfrm>
          <a:prstGeom prst="rect">
            <a:avLst/>
          </a:prstGeom>
        </p:spPr>
        <p:txBody>
          <a:bodyPr>
            <a:spAutoFit/>
          </a:bodyPr>
          <a:lstStyle/>
          <a:p>
            <a:r>
              <a:rPr lang="en-US" dirty="0"/>
              <a:t>Queen Charlotte of Britain. Queen Charlotte Sophie of Mecklenburg Strelits (1744-1818) was wife of George III. she was described by others </a:t>
            </a:r>
            <a:r>
              <a:rPr lang="en-US" dirty="0" smtClean="0"/>
              <a:t>in </a:t>
            </a:r>
            <a:r>
              <a:rPr lang="en-US" dirty="0"/>
              <a:t>her time as 'a true mulatto face', 'brown' or yellow.. Her nose was wide and her lips thick</a:t>
            </a:r>
          </a:p>
        </p:txBody>
      </p:sp>
    </p:spTree>
    <p:extLst>
      <p:ext uri="{BB962C8B-B14F-4D97-AF65-F5344CB8AC3E}">
        <p14:creationId xmlns:p14="http://schemas.microsoft.com/office/powerpoint/2010/main" val="12403703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609600"/>
            <a:ext cx="7391400" cy="914400"/>
          </a:xfrm>
        </p:spPr>
        <p:txBody>
          <a:bodyPr/>
          <a:lstStyle/>
          <a:p>
            <a:r>
              <a:rPr lang="en-US" dirty="0" smtClean="0">
                <a:latin typeface="Times New Roman" panose="02020603050405020304" pitchFamily="18" charset="0"/>
                <a:cs typeface="Times New Roman" panose="02020603050405020304" pitchFamily="18" charset="0"/>
              </a:rPr>
              <a:t>Iberia is Iberian Ethiopia</a:t>
            </a:r>
            <a:endParaRPr lang="en-US" dirty="0">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idx="1"/>
          </p:nvPr>
        </p:nvSpPr>
        <p:spPr>
          <a:xfrm>
            <a:off x="1219200" y="2209800"/>
            <a:ext cx="7239000" cy="3429000"/>
          </a:xfrm>
        </p:spPr>
        <p:txBody>
          <a:bodyPr>
            <a:normAutofit fontScale="92500" lnSpcReduction="20000"/>
          </a:bodyPr>
          <a:lstStyle/>
          <a:p>
            <a:r>
              <a:rPr lang="en-US" dirty="0" smtClean="0">
                <a:effectLst>
                  <a:outerShdw blurRad="38100" dist="38100" dir="2700000" algn="tl">
                    <a:srgbClr val="000000">
                      <a:alpha val="43137"/>
                    </a:srgbClr>
                  </a:outerShdw>
                </a:effectLst>
              </a:rPr>
              <a:t>Portugal and Spain called the Iberian Peninsula, a contraction of Iberian Ethiopia! </a:t>
            </a:r>
          </a:p>
          <a:p>
            <a:r>
              <a:rPr lang="en-US" dirty="0" smtClean="0">
                <a:effectLst>
                  <a:outerShdw blurRad="38100" dist="38100" dir="2700000" algn="tl">
                    <a:srgbClr val="000000">
                      <a:alpha val="43137"/>
                    </a:srgbClr>
                  </a:outerShdw>
                </a:effectLst>
              </a:rPr>
              <a:t>Ethiopia is the center of the ancient </a:t>
            </a:r>
            <a:r>
              <a:rPr lang="en-US" dirty="0" smtClean="0">
                <a:effectLst>
                  <a:outerShdw blurRad="38100" dist="38100" dir="2700000" algn="tl">
                    <a:srgbClr val="000000">
                      <a:alpha val="43137"/>
                    </a:srgbClr>
                  </a:outerShdw>
                </a:effectLst>
              </a:rPr>
              <a:t>Ant</a:t>
            </a:r>
            <a:r>
              <a:rPr lang="en-US" dirty="0" smtClean="0">
                <a:effectLst>
                  <a:outerShdw blurRad="38100" dist="38100" dir="2700000" algn="tl">
                    <a:srgbClr val="000000">
                      <a:alpha val="43137"/>
                    </a:srgbClr>
                  </a:outerShdw>
                </a:effectLst>
              </a:rPr>
              <a:t>ediluvian </a:t>
            </a:r>
            <a:r>
              <a:rPr lang="en-US" dirty="0" smtClean="0">
                <a:effectLst>
                  <a:outerShdw blurRad="38100" dist="38100" dir="2700000" algn="tl">
                    <a:srgbClr val="000000">
                      <a:alpha val="43137"/>
                    </a:srgbClr>
                  </a:outerShdw>
                </a:effectLst>
              </a:rPr>
              <a:t>Empire of Atlantis, land of dark skinned people in East Alkebulan, </a:t>
            </a:r>
            <a:r>
              <a:rPr lang="en-US" dirty="0" smtClean="0">
                <a:effectLst>
                  <a:outerShdw blurRad="38100" dist="38100" dir="2700000" algn="tl">
                    <a:srgbClr val="000000">
                      <a:alpha val="43137"/>
                    </a:srgbClr>
                  </a:outerShdw>
                </a:effectLst>
              </a:rPr>
              <a:t>the most </a:t>
            </a:r>
            <a:r>
              <a:rPr lang="en-US" dirty="0" smtClean="0">
                <a:effectLst>
                  <a:outerShdw blurRad="38100" dist="38100" dir="2700000" algn="tl">
                    <a:srgbClr val="000000">
                      <a:alpha val="43137"/>
                    </a:srgbClr>
                  </a:outerShdw>
                </a:effectLst>
              </a:rPr>
              <a:t>advanced civilization known in the entire history of mankind.</a:t>
            </a:r>
          </a:p>
          <a:p>
            <a:r>
              <a:rPr lang="en-US" dirty="0" smtClean="0">
                <a:effectLst>
                  <a:outerShdw blurRad="38100" dist="38100" dir="2700000" algn="tl">
                    <a:srgbClr val="000000">
                      <a:alpha val="43137"/>
                    </a:srgbClr>
                  </a:outerShdw>
                </a:effectLst>
              </a:rPr>
              <a:t>Inhabited by Ethiopians, also called Iberians, later populated and intermixed with Europeans producing mulattos and hybrids of descending color castes (Castilians). </a:t>
            </a:r>
          </a:p>
          <a:p>
            <a:endParaRPr lang="en-US" dirty="0" smtClean="0">
              <a:effectLst>
                <a:outerShdw blurRad="38100" dist="38100" dir="2700000" algn="tl">
                  <a:srgbClr val="000000">
                    <a:alpha val="43137"/>
                  </a:srgbClr>
                </a:outerShdw>
              </a:effectLst>
            </a:endParaRPr>
          </a:p>
          <a:p>
            <a:r>
              <a:rPr lang="en-US" i="1" dirty="0" smtClean="0">
                <a:solidFill>
                  <a:srgbClr val="FFFF00"/>
                </a:solidFill>
                <a:effectLst>
                  <a:outerShdw blurRad="38100" dist="38100" dir="2700000" algn="tl">
                    <a:srgbClr val="000000">
                      <a:alpha val="43137"/>
                    </a:srgbClr>
                  </a:outerShdw>
                </a:effectLst>
              </a:rPr>
              <a:t>“How are we astonished when we reflect that to the Race of Negroes, at present our slaves, and the object of our extreme contempt we owe our arts and science and even the very use of Speech.” </a:t>
            </a:r>
            <a:r>
              <a:rPr lang="en-US" i="1" dirty="0" smtClean="0">
                <a:effectLst>
                  <a:outerShdw blurRad="38100" dist="38100" dir="2700000" algn="tl">
                    <a:srgbClr val="000000">
                      <a:alpha val="43137"/>
                    </a:srgbClr>
                  </a:outerShdw>
                </a:effectLst>
              </a:rPr>
              <a:t>Count de Volney</a:t>
            </a:r>
            <a:endParaRPr lang="en-US" i="1" dirty="0" smtClean="0">
              <a:solidFill>
                <a:srgbClr val="FFFF00"/>
              </a:solidFill>
              <a:effectLst>
                <a:outerShdw blurRad="38100" dist="38100" dir="2700000" algn="tl">
                  <a:srgbClr val="000000">
                    <a:alpha val="43137"/>
                  </a:srgbClr>
                </a:outerShdw>
              </a:effectLst>
            </a:endParaRPr>
          </a:p>
          <a:p>
            <a:endParaRPr lang="en-US" i="1" dirty="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p:txBody>
      </p:sp>
      <p:sp>
        <p:nvSpPr>
          <p:cNvPr id="3" name="Footer Placeholder 2"/>
          <p:cNvSpPr>
            <a:spLocks noGrp="1"/>
          </p:cNvSpPr>
          <p:nvPr>
            <p:ph type="ftr" sz="quarter" idx="11"/>
          </p:nvPr>
        </p:nvSpPr>
        <p:spPr/>
        <p:txBody>
          <a:bodyPr/>
          <a:lstStyle/>
          <a:p>
            <a:r>
              <a:rPr lang="en-US" smtClean="0"/>
              <a:t>Indentity Affirmation - Life Path to Destiny (c) Dr. A. Wayne Jones, 1989</a:t>
            </a:r>
            <a:endParaRPr lang="en-US"/>
          </a:p>
        </p:txBody>
      </p:sp>
    </p:spTree>
    <p:extLst>
      <p:ext uri="{BB962C8B-B14F-4D97-AF65-F5344CB8AC3E}">
        <p14:creationId xmlns:p14="http://schemas.microsoft.com/office/powerpoint/2010/main" val="37931608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944562"/>
          </a:xfrm>
        </p:spPr>
        <p:txBody>
          <a:bodyPr>
            <a:normAutofit fontScale="90000"/>
          </a:bodyPr>
          <a:lstStyle/>
          <a:p>
            <a:r>
              <a:rPr lang="en-US" sz="4000" dirty="0" smtClean="0">
                <a:solidFill>
                  <a:schemeClr val="bg1"/>
                </a:solidFill>
                <a:latin typeface="Times New Roman" panose="02020603050405020304" pitchFamily="18" charset="0"/>
                <a:cs typeface="Times New Roman" panose="02020603050405020304" pitchFamily="18" charset="0"/>
              </a:rPr>
              <a:t>Berlin Conference Partitioning of Africa</a:t>
            </a:r>
            <a:endParaRPr lang="en-US" sz="4000" dirty="0">
              <a:solidFill>
                <a:schemeClr val="bg1"/>
              </a:solidFill>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Indentity Affirmation - Life Path to Destiny (c) Dr. A. Wayne Jones, 1989</a:t>
            </a:r>
            <a:endParaRPr lang="en-US"/>
          </a:p>
        </p:txBody>
      </p:sp>
      <p:pic>
        <p:nvPicPr>
          <p:cNvPr id="1026" name="Picture 2" descr="http://wysinger.homestead.com/WALL5295874_op_800x54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492758"/>
            <a:ext cx="7059902" cy="4836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10588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543800" cy="838200"/>
          </a:xfrm>
        </p:spPr>
        <p:txBody>
          <a:bodyPr/>
          <a:lstStyle/>
          <a:p>
            <a:r>
              <a:rPr lang="en-US" sz="4000" dirty="0" smtClean="0">
                <a:solidFill>
                  <a:schemeClr val="bg1"/>
                </a:solidFill>
                <a:latin typeface="Times New Roman" panose="02020603050405020304" pitchFamily="18" charset="0"/>
                <a:cs typeface="Times New Roman" panose="02020603050405020304" pitchFamily="18" charset="0"/>
              </a:rPr>
              <a:t>Attendees of Berlin Conference</a:t>
            </a:r>
            <a:endParaRPr lang="en-US" sz="4000" dirty="0">
              <a:solidFill>
                <a:schemeClr val="bg1"/>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type="body" idx="1"/>
          </p:nvPr>
        </p:nvSpPr>
        <p:spPr>
          <a:xfrm>
            <a:off x="1219200" y="2057400"/>
            <a:ext cx="7467600" cy="3505200"/>
          </a:xfrm>
        </p:spPr>
        <p:txBody>
          <a:bodyPr/>
          <a:lstStyle/>
          <a:p>
            <a:r>
              <a:rPr lang="en-US" dirty="0" smtClean="0">
                <a:effectLst>
                  <a:outerShdw blurRad="38100" dist="38100" dir="2700000" algn="tl">
                    <a:srgbClr val="000000">
                      <a:alpha val="43137"/>
                    </a:srgbClr>
                  </a:outerShdw>
                </a:effectLst>
              </a:rPr>
              <a:t>1. &amp; 2.Austria-Hungary</a:t>
            </a:r>
          </a:p>
          <a:p>
            <a:r>
              <a:rPr lang="en-US" dirty="0">
                <a:effectLst>
                  <a:outerShdw blurRad="38100" dist="38100" dir="2700000" algn="tl">
                    <a:srgbClr val="000000">
                      <a:alpha val="43137"/>
                    </a:srgbClr>
                  </a:outerShdw>
                </a:effectLst>
              </a:rPr>
              <a:t>3</a:t>
            </a:r>
            <a:r>
              <a:rPr lang="en-US" dirty="0" smtClean="0">
                <a:effectLst>
                  <a:outerShdw blurRad="38100" dist="38100" dir="2700000" algn="tl">
                    <a:srgbClr val="000000">
                      <a:alpha val="43137"/>
                    </a:srgbClr>
                  </a:outerShdw>
                </a:effectLst>
              </a:rPr>
              <a:t>. Belgium </a:t>
            </a:r>
          </a:p>
          <a:p>
            <a:r>
              <a:rPr lang="en-US" dirty="0">
                <a:effectLst>
                  <a:outerShdw blurRad="38100" dist="38100" dir="2700000" algn="tl">
                    <a:srgbClr val="000000">
                      <a:alpha val="43137"/>
                    </a:srgbClr>
                  </a:outerShdw>
                </a:effectLst>
              </a:rPr>
              <a:t>4</a:t>
            </a:r>
            <a:r>
              <a:rPr lang="en-US" dirty="0" smtClean="0">
                <a:effectLst>
                  <a:outerShdw blurRad="38100" dist="38100" dir="2700000" algn="tl">
                    <a:srgbClr val="000000">
                      <a:alpha val="43137"/>
                    </a:srgbClr>
                  </a:outerShdw>
                </a:effectLst>
              </a:rPr>
              <a:t>. Denmark</a:t>
            </a:r>
            <a:r>
              <a:rPr lang="en-US" dirty="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 5. France</a:t>
            </a:r>
            <a:r>
              <a:rPr lang="en-US" dirty="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 6. Germany</a:t>
            </a:r>
          </a:p>
          <a:p>
            <a:r>
              <a:rPr lang="en-US" dirty="0">
                <a:effectLst>
                  <a:outerShdw blurRad="38100" dist="38100" dir="2700000" algn="tl">
                    <a:srgbClr val="000000">
                      <a:alpha val="43137"/>
                    </a:srgbClr>
                  </a:outerShdw>
                </a:effectLst>
              </a:rPr>
              <a:t>7</a:t>
            </a:r>
            <a:r>
              <a:rPr lang="en-US" dirty="0" smtClean="0">
                <a:effectLst>
                  <a:outerShdw blurRad="38100" dist="38100" dir="2700000" algn="tl">
                    <a:srgbClr val="000000">
                      <a:alpha val="43137"/>
                    </a:srgbClr>
                  </a:outerShdw>
                </a:effectLst>
              </a:rPr>
              <a:t>. Great </a:t>
            </a:r>
            <a:r>
              <a:rPr lang="en-US" dirty="0">
                <a:effectLst>
                  <a:outerShdw blurRad="38100" dist="38100" dir="2700000" algn="tl">
                    <a:srgbClr val="000000">
                      <a:alpha val="43137"/>
                    </a:srgbClr>
                  </a:outerShdw>
                </a:effectLst>
              </a:rPr>
              <a:t>Britain, </a:t>
            </a:r>
            <a:r>
              <a:rPr lang="en-US" dirty="0" smtClean="0">
                <a:effectLst>
                  <a:outerShdw blurRad="38100" dist="38100" dir="2700000" algn="tl">
                    <a:srgbClr val="000000">
                      <a:alpha val="43137"/>
                    </a:srgbClr>
                  </a:outerShdw>
                </a:effectLst>
              </a:rPr>
              <a:t> 8. Italy</a:t>
            </a:r>
            <a:r>
              <a:rPr lang="en-US" dirty="0">
                <a:effectLst>
                  <a:outerShdw blurRad="38100" dist="38100" dir="2700000" algn="tl">
                    <a:srgbClr val="000000">
                      <a:alpha val="43137"/>
                    </a:srgbClr>
                  </a:outerShdw>
                </a:effectLst>
              </a:rPr>
              <a:t>, 9</a:t>
            </a:r>
            <a:r>
              <a:rPr lang="en-US" dirty="0" smtClean="0">
                <a:effectLst>
                  <a:outerShdw blurRad="38100" dist="38100" dir="2700000" algn="tl">
                    <a:srgbClr val="000000">
                      <a:alpha val="43137"/>
                    </a:srgbClr>
                  </a:outerShdw>
                </a:effectLst>
              </a:rPr>
              <a:t>. The </a:t>
            </a:r>
            <a:r>
              <a:rPr lang="en-US" dirty="0">
                <a:effectLst>
                  <a:outerShdw blurRad="38100" dist="38100" dir="2700000" algn="tl">
                    <a:srgbClr val="000000">
                      <a:alpha val="43137"/>
                    </a:srgbClr>
                  </a:outerShdw>
                </a:effectLst>
              </a:rPr>
              <a:t>Netherlands, </a:t>
            </a:r>
            <a:r>
              <a:rPr lang="en-US" dirty="0" smtClean="0">
                <a:solidFill>
                  <a:srgbClr val="FFFF00"/>
                </a:solidFill>
                <a:effectLst>
                  <a:outerShdw blurRad="38100" dist="38100" dir="2700000" algn="tl">
                    <a:srgbClr val="000000">
                      <a:alpha val="43137"/>
                    </a:srgbClr>
                  </a:outerShdw>
                </a:effectLst>
              </a:rPr>
              <a:t>10. Portugal </a:t>
            </a:r>
          </a:p>
          <a:p>
            <a:r>
              <a:rPr lang="en-US" dirty="0" smtClean="0">
                <a:effectLst>
                  <a:outerShdw blurRad="38100" dist="38100" dir="2700000" algn="tl">
                    <a:srgbClr val="000000">
                      <a:alpha val="43137"/>
                    </a:srgbClr>
                  </a:outerShdw>
                </a:effectLst>
              </a:rPr>
              <a:t>11. Russia</a:t>
            </a:r>
            <a:r>
              <a:rPr lang="en-US" dirty="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 </a:t>
            </a:r>
            <a:r>
              <a:rPr lang="en-US" dirty="0" smtClean="0">
                <a:solidFill>
                  <a:srgbClr val="FFFF00"/>
                </a:solidFill>
                <a:effectLst>
                  <a:outerShdw blurRad="38100" dist="38100" dir="2700000" algn="tl">
                    <a:srgbClr val="000000">
                      <a:alpha val="43137"/>
                    </a:srgbClr>
                  </a:outerShdw>
                </a:effectLst>
              </a:rPr>
              <a:t>12. Spain  </a:t>
            </a:r>
          </a:p>
          <a:p>
            <a:r>
              <a:rPr lang="en-US" dirty="0" smtClean="0">
                <a:effectLst>
                  <a:outerShdw blurRad="38100" dist="38100" dir="2700000" algn="tl">
                    <a:srgbClr val="000000">
                      <a:alpha val="43137"/>
                    </a:srgbClr>
                  </a:outerShdw>
                </a:effectLst>
              </a:rPr>
              <a:t>13. Sweden-Norway </a:t>
            </a:r>
            <a:r>
              <a:rPr lang="en-US" dirty="0">
                <a:effectLst>
                  <a:outerShdw blurRad="38100" dist="38100" dir="2700000" algn="tl">
                    <a:srgbClr val="000000">
                      <a:alpha val="43137"/>
                    </a:srgbClr>
                  </a:outerShdw>
                </a:effectLst>
              </a:rPr>
              <a:t>(unified from 1814-1905</a:t>
            </a:r>
            <a:r>
              <a:rPr lang="en-US" dirty="0" smtClean="0">
                <a:effectLst>
                  <a:outerShdw blurRad="38100" dist="38100" dir="2700000" algn="tl">
                    <a:srgbClr val="000000">
                      <a:alpha val="43137"/>
                    </a:srgbClr>
                  </a:outerShdw>
                </a:effectLst>
              </a:rPr>
              <a:t>) </a:t>
            </a:r>
          </a:p>
          <a:p>
            <a:r>
              <a:rPr lang="en-US" dirty="0" smtClean="0">
                <a:effectLst>
                  <a:outerShdw blurRad="38100" dist="38100" dir="2700000" algn="tl">
                    <a:srgbClr val="000000">
                      <a:alpha val="43137"/>
                    </a:srgbClr>
                  </a:outerShdw>
                </a:effectLst>
              </a:rPr>
              <a:t>14. The Ottoman </a:t>
            </a:r>
            <a:r>
              <a:rPr lang="en-US" dirty="0">
                <a:effectLst>
                  <a:outerShdw blurRad="38100" dist="38100" dir="2700000" algn="tl">
                    <a:srgbClr val="000000">
                      <a:alpha val="43137"/>
                    </a:srgbClr>
                  </a:outerShdw>
                </a:effectLst>
              </a:rPr>
              <a:t>Empire (</a:t>
            </a:r>
            <a:r>
              <a:rPr lang="en-US" dirty="0" smtClean="0">
                <a:effectLst>
                  <a:outerShdw blurRad="38100" dist="38100" dir="2700000" algn="tl">
                    <a:srgbClr val="000000">
                      <a:alpha val="43137"/>
                    </a:srgbClr>
                  </a:outerShdw>
                </a:effectLst>
              </a:rPr>
              <a:t>Turkey)</a:t>
            </a:r>
          </a:p>
          <a:p>
            <a:r>
              <a:rPr lang="en-US" dirty="0" smtClean="0">
                <a:effectLst>
                  <a:outerShdw blurRad="38100" dist="38100" dir="2700000" algn="tl">
                    <a:srgbClr val="000000">
                      <a:alpha val="43137"/>
                    </a:srgbClr>
                  </a:outerShdw>
                </a:effectLst>
              </a:rPr>
              <a:t>The </a:t>
            </a:r>
            <a:r>
              <a:rPr lang="en-US" dirty="0">
                <a:effectLst>
                  <a:outerShdw blurRad="38100" dist="38100" dir="2700000" algn="tl">
                    <a:srgbClr val="000000">
                      <a:alpha val="43137"/>
                    </a:srgbClr>
                  </a:outerShdw>
                </a:effectLst>
              </a:rPr>
              <a:t>United States of </a:t>
            </a:r>
            <a:r>
              <a:rPr lang="en-US" dirty="0" smtClean="0">
                <a:effectLst>
                  <a:outerShdw blurRad="38100" dist="38100" dir="2700000" algn="tl">
                    <a:srgbClr val="000000">
                      <a:alpha val="43137"/>
                    </a:srgbClr>
                  </a:outerShdw>
                </a:effectLst>
              </a:rPr>
              <a:t>America (did not physically attend)</a:t>
            </a:r>
            <a:endParaRPr lang="en-US" dirty="0">
              <a:effectLst>
                <a:outerShdw blurRad="38100" dist="38100" dir="2700000" algn="tl">
                  <a:srgbClr val="000000">
                    <a:alpha val="43137"/>
                  </a:srgbClr>
                </a:outerShdw>
              </a:effectLst>
            </a:endParaRPr>
          </a:p>
        </p:txBody>
      </p:sp>
      <p:sp>
        <p:nvSpPr>
          <p:cNvPr id="3" name="Footer Placeholder 2"/>
          <p:cNvSpPr>
            <a:spLocks noGrp="1"/>
          </p:cNvSpPr>
          <p:nvPr>
            <p:ph type="ftr" sz="quarter" idx="11"/>
          </p:nvPr>
        </p:nvSpPr>
        <p:spPr/>
        <p:txBody>
          <a:bodyPr/>
          <a:lstStyle/>
          <a:p>
            <a:r>
              <a:rPr lang="en-US" smtClean="0"/>
              <a:t>Indentity Affirmation - Life Path to Destiny (c) Dr. A. Wayne Jones, 1989</a:t>
            </a:r>
            <a:endParaRPr lang="en-US"/>
          </a:p>
        </p:txBody>
      </p:sp>
    </p:spTree>
    <p:extLst>
      <p:ext uri="{BB962C8B-B14F-4D97-AF65-F5344CB8AC3E}">
        <p14:creationId xmlns:p14="http://schemas.microsoft.com/office/powerpoint/2010/main" val="4603616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0200" y="609600"/>
            <a:ext cx="7086600" cy="990600"/>
          </a:xfrm>
        </p:spPr>
        <p:txBody>
          <a:bodyPr/>
          <a:lstStyle/>
          <a:p>
            <a:pPr algn="ctr"/>
            <a:r>
              <a:rPr lang="en-US" sz="4000" dirty="0" smtClean="0">
                <a:solidFill>
                  <a:schemeClr val="bg1"/>
                </a:solidFill>
                <a:latin typeface="Times New Roman" panose="02020603050405020304" pitchFamily="18" charset="0"/>
                <a:cs typeface="Times New Roman" panose="02020603050405020304" pitchFamily="18" charset="0"/>
              </a:rPr>
              <a:t>Papal Bulls Instituting Slavery</a:t>
            </a:r>
            <a:endParaRPr lang="en-US" sz="4000" dirty="0">
              <a:solidFill>
                <a:schemeClr val="bg1"/>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type="body" idx="1"/>
          </p:nvPr>
        </p:nvSpPr>
        <p:spPr>
          <a:xfrm>
            <a:off x="838200" y="1981200"/>
            <a:ext cx="7848600" cy="4267200"/>
          </a:xfrm>
        </p:spPr>
        <p:txBody>
          <a:bodyPr>
            <a:normAutofit fontScale="92500" lnSpcReduction="10000"/>
          </a:bodyPr>
          <a:lstStyle/>
          <a:p>
            <a:r>
              <a:rPr lang="en-US" b="1" dirty="0">
                <a:solidFill>
                  <a:srgbClr val="002060"/>
                </a:solidFill>
                <a:effectLst>
                  <a:outerShdw blurRad="38100" dist="38100" dir="2700000" algn="tl">
                    <a:srgbClr val="000000">
                      <a:alpha val="43137"/>
                    </a:srgbClr>
                  </a:outerShdw>
                </a:effectLst>
              </a:rPr>
              <a:t>P</a:t>
            </a:r>
            <a:r>
              <a:rPr lang="en-US" b="1" dirty="0" smtClean="0">
                <a:solidFill>
                  <a:srgbClr val="002060"/>
                </a:solidFill>
                <a:effectLst>
                  <a:outerShdw blurRad="38100" dist="38100" dir="2700000" algn="tl">
                    <a:srgbClr val="000000">
                      <a:alpha val="43137"/>
                    </a:srgbClr>
                  </a:outerShdw>
                </a:effectLst>
              </a:rPr>
              <a:t>ope Eugenius IV March 3, 1431 to February 23, 1447</a:t>
            </a:r>
          </a:p>
          <a:p>
            <a:r>
              <a:rPr lang="en-US" dirty="0">
                <a:effectLst>
                  <a:outerShdw blurRad="38100" dist="38100" dir="2700000" algn="tl">
                    <a:srgbClr val="000000">
                      <a:alpha val="43137"/>
                    </a:srgbClr>
                  </a:outerShdw>
                </a:effectLst>
              </a:rPr>
              <a:t>	</a:t>
            </a:r>
            <a:r>
              <a:rPr lang="en-US" b="1" u="sng" dirty="0" smtClean="0">
                <a:effectLst>
                  <a:outerShdw blurRad="38100" dist="38100" dir="2700000" algn="tl">
                    <a:srgbClr val="000000">
                      <a:alpha val="43137"/>
                    </a:srgbClr>
                  </a:outerShdw>
                </a:effectLst>
              </a:rPr>
              <a:t>Creator Omnium</a:t>
            </a:r>
            <a:r>
              <a:rPr lang="en-US" dirty="0" smtClean="0">
                <a:effectLst>
                  <a:outerShdw blurRad="38100" dist="38100" dir="2700000" algn="tl">
                    <a:srgbClr val="000000">
                      <a:alpha val="43137"/>
                    </a:srgbClr>
                  </a:outerShdw>
                </a:effectLst>
              </a:rPr>
              <a:t> January 17, 1434 (Canary Islands)</a:t>
            </a:r>
            <a:endParaRPr lang="en-US" u="sng" dirty="0" smtClean="0">
              <a:effectLst>
                <a:outerShdw blurRad="38100" dist="38100" dir="2700000" algn="tl">
                  <a:srgbClr val="000000">
                    <a:alpha val="43137"/>
                  </a:srgbClr>
                </a:outerShdw>
              </a:effectLst>
            </a:endParaRPr>
          </a:p>
          <a:p>
            <a:r>
              <a:rPr lang="en-US" b="1" dirty="0">
                <a:effectLst>
                  <a:outerShdw blurRad="38100" dist="38100" dir="2700000" algn="tl">
                    <a:srgbClr val="000000">
                      <a:alpha val="43137"/>
                    </a:srgbClr>
                  </a:outerShdw>
                </a:effectLst>
              </a:rPr>
              <a:t>	</a:t>
            </a:r>
            <a:r>
              <a:rPr lang="en-US" b="1" u="sng" dirty="0" smtClean="0">
                <a:effectLst>
                  <a:outerShdw blurRad="38100" dist="38100" dir="2700000" algn="tl">
                    <a:srgbClr val="000000">
                      <a:alpha val="43137"/>
                    </a:srgbClr>
                  </a:outerShdw>
                </a:effectLst>
              </a:rPr>
              <a:t>Sicut Dudum</a:t>
            </a:r>
            <a:r>
              <a:rPr lang="en-US" dirty="0" smtClean="0">
                <a:effectLst>
                  <a:outerShdw blurRad="38100" dist="38100" dir="2700000" algn="tl">
                    <a:srgbClr val="000000">
                      <a:alpha val="43137"/>
                    </a:srgbClr>
                  </a:outerShdw>
                </a:effectLst>
              </a:rPr>
              <a:t> January 23, 1435 (Canary Islands)</a:t>
            </a:r>
          </a:p>
          <a:p>
            <a:r>
              <a:rPr lang="en-US" dirty="0">
                <a:effectLst>
                  <a:outerShdw blurRad="38100" dist="38100" dir="2700000" algn="tl">
                    <a:srgbClr val="000000">
                      <a:alpha val="43137"/>
                    </a:srgbClr>
                  </a:outerShdw>
                </a:effectLst>
              </a:rPr>
              <a:t>	</a:t>
            </a:r>
            <a:r>
              <a:rPr lang="en-US" b="1" u="sng" dirty="0" smtClean="0">
                <a:effectLst>
                  <a:outerShdw blurRad="38100" dist="38100" dir="2700000" algn="tl">
                    <a:srgbClr val="000000">
                      <a:alpha val="43137"/>
                    </a:srgbClr>
                  </a:outerShdw>
                </a:effectLst>
              </a:rPr>
              <a:t>Illius Qu</a:t>
            </a:r>
            <a:r>
              <a:rPr lang="en-US" b="1" dirty="0" smtClean="0">
                <a:effectLst>
                  <a:outerShdw blurRad="38100" dist="38100" dir="2700000" algn="tl">
                    <a:srgbClr val="000000">
                      <a:alpha val="43137"/>
                    </a:srgbClr>
                  </a:outerShdw>
                </a:effectLst>
              </a:rPr>
              <a:t>i</a:t>
            </a:r>
            <a:r>
              <a:rPr lang="en-US" dirty="0" smtClean="0">
                <a:effectLst>
                  <a:outerShdw blurRad="38100" dist="38100" dir="2700000" algn="tl">
                    <a:srgbClr val="000000">
                      <a:alpha val="43137"/>
                    </a:srgbClr>
                  </a:outerShdw>
                </a:effectLst>
              </a:rPr>
              <a:t> 1442 Granted Portugal/Spain exclusive 	(enslavement) 	rights of commerce and conversion into 	Ngola, West Africa, et al</a:t>
            </a:r>
          </a:p>
          <a:p>
            <a:r>
              <a:rPr lang="en-US" dirty="0" smtClean="0">
                <a:effectLst>
                  <a:outerShdw blurRad="38100" dist="38100" dir="2700000" algn="tl">
                    <a:srgbClr val="000000">
                      <a:alpha val="43137"/>
                    </a:srgbClr>
                  </a:outerShdw>
                </a:effectLst>
              </a:rPr>
              <a:t>	</a:t>
            </a:r>
            <a:r>
              <a:rPr lang="en-US" dirty="0" smtClean="0">
                <a:solidFill>
                  <a:srgbClr val="FFFF00"/>
                </a:solidFill>
                <a:effectLst>
                  <a:outerShdw blurRad="38100" dist="38100" dir="2700000" algn="tl">
                    <a:srgbClr val="000000">
                      <a:alpha val="43137"/>
                    </a:srgbClr>
                  </a:outerShdw>
                </a:effectLst>
              </a:rPr>
              <a:t>Note</a:t>
            </a:r>
            <a:r>
              <a:rPr lang="en-US" dirty="0" smtClean="0">
                <a:effectLst>
                  <a:outerShdw blurRad="38100" dist="38100" dir="2700000" algn="tl">
                    <a:srgbClr val="000000">
                      <a:alpha val="43137"/>
                    </a:srgbClr>
                  </a:outerShdw>
                </a:effectLst>
              </a:rPr>
              <a:t>: The Hispanic was </a:t>
            </a:r>
            <a:r>
              <a:rPr lang="en-US" i="1" dirty="0" smtClean="0">
                <a:effectLst>
                  <a:outerShdw blurRad="38100" dist="38100" dir="2700000" algn="tl">
                    <a:srgbClr val="000000">
                      <a:alpha val="43137"/>
                    </a:srgbClr>
                  </a:outerShdw>
                </a:effectLst>
              </a:rPr>
              <a:t>born</a:t>
            </a:r>
            <a:r>
              <a:rPr lang="en-US" dirty="0" smtClean="0">
                <a:effectLst>
                  <a:outerShdw blurRad="38100" dist="38100" dir="2700000" algn="tl">
                    <a:srgbClr val="000000">
                      <a:alpha val="43137"/>
                    </a:srgbClr>
                  </a:outerShdw>
                </a:effectLst>
              </a:rPr>
              <a:t> in Africa [Ngola, etc.] and 	Hispaniola . . . Beginning ca. 1415 to </a:t>
            </a:r>
            <a:r>
              <a:rPr lang="en-US" dirty="0" smtClean="0">
                <a:effectLst>
                  <a:outerShdw blurRad="38100" dist="38100" dir="2700000" algn="tl">
                    <a:srgbClr val="000000">
                      <a:alpha val="43137"/>
                    </a:srgbClr>
                  </a:outerShdw>
                </a:effectLst>
              </a:rPr>
              <a:t>1600’s and is the child 	of 	African mothers. The language, Spanish, is that of the 	oppressor. The Spanish language is Arabic translated into 	Latin.  Europeans are the 2</a:t>
            </a:r>
            <a:r>
              <a:rPr lang="en-US" baseline="30000" dirty="0" smtClean="0">
                <a:effectLst>
                  <a:outerShdw blurRad="38100" dist="38100" dir="2700000" algn="tl">
                    <a:srgbClr val="000000">
                      <a:alpha val="43137"/>
                    </a:srgbClr>
                  </a:outerShdw>
                </a:effectLst>
              </a:rPr>
              <a:t>nd</a:t>
            </a:r>
            <a:r>
              <a:rPr lang="en-US" dirty="0" smtClean="0">
                <a:effectLst>
                  <a:outerShdw blurRad="38100" dist="38100" dir="2700000" algn="tl">
                    <a:srgbClr val="000000">
                      <a:alpha val="43137"/>
                    </a:srgbClr>
                  </a:outerShdw>
                </a:effectLst>
              </a:rPr>
              <a:t> successor enslavers to Islam.</a:t>
            </a:r>
            <a:endParaRPr lang="en-US" dirty="0" smtClean="0">
              <a:effectLst>
                <a:outerShdw blurRad="38100" dist="38100" dir="2700000" algn="tl">
                  <a:srgbClr val="000000">
                    <a:alpha val="43137"/>
                  </a:srgbClr>
                </a:outerShdw>
              </a:effectLst>
            </a:endParaRPr>
          </a:p>
          <a:p>
            <a:r>
              <a:rPr lang="en-US" b="1" dirty="0" smtClean="0">
                <a:solidFill>
                  <a:srgbClr val="002060"/>
                </a:solidFill>
                <a:effectLst>
                  <a:outerShdw blurRad="38100" dist="38100" dir="2700000" algn="tl">
                    <a:srgbClr val="000000">
                      <a:alpha val="43137"/>
                    </a:srgbClr>
                  </a:outerShdw>
                </a:effectLst>
              </a:rPr>
              <a:t>Pope Felix V 1439 to 1449</a:t>
            </a:r>
          </a:p>
          <a:p>
            <a:r>
              <a:rPr lang="en-US" dirty="0">
                <a:effectLst>
                  <a:outerShdw blurRad="38100" dist="38100" dir="2700000" algn="tl">
                    <a:srgbClr val="000000">
                      <a:alpha val="43137"/>
                    </a:srgbClr>
                  </a:outerShdw>
                </a:effectLst>
              </a:rPr>
              <a:t>	</a:t>
            </a:r>
            <a:r>
              <a:rPr lang="en-US" b="1" u="sng" dirty="0" smtClean="0">
                <a:effectLst>
                  <a:outerShdw blurRad="38100" dist="38100" dir="2700000" algn="tl">
                    <a:srgbClr val="000000">
                      <a:alpha val="43137"/>
                    </a:srgbClr>
                  </a:outerShdw>
                </a:effectLst>
              </a:rPr>
              <a:t>Illius Qui</a:t>
            </a:r>
            <a:r>
              <a:rPr lang="en-US" dirty="0" smtClean="0">
                <a:effectLst>
                  <a:outerShdw blurRad="38100" dist="38100" dir="2700000" algn="tl">
                    <a:srgbClr val="000000">
                      <a:alpha val="43137"/>
                    </a:srgbClr>
                  </a:outerShdw>
                </a:effectLst>
              </a:rPr>
              <a:t> 1442 Granted Portugal rights to enslave non-	Catholic Canary Island inhabitants</a:t>
            </a:r>
            <a:endParaRPr lang="en-US" dirty="0">
              <a:effectLst>
                <a:outerShdw blurRad="38100" dist="38100" dir="2700000" algn="tl">
                  <a:srgbClr val="000000">
                    <a:alpha val="43137"/>
                  </a:srgbClr>
                </a:outerShdw>
              </a:effectLst>
            </a:endParaRPr>
          </a:p>
        </p:txBody>
      </p:sp>
      <p:sp>
        <p:nvSpPr>
          <p:cNvPr id="3" name="Footer Placeholder 2"/>
          <p:cNvSpPr>
            <a:spLocks noGrp="1"/>
          </p:cNvSpPr>
          <p:nvPr>
            <p:ph type="ftr" sz="quarter" idx="11"/>
          </p:nvPr>
        </p:nvSpPr>
        <p:spPr/>
        <p:txBody>
          <a:bodyPr/>
          <a:lstStyle/>
          <a:p>
            <a:r>
              <a:rPr lang="en-US" smtClean="0"/>
              <a:t>Indentity Affirmation - Life Path to Destiny (c) Dr. A. Wayne Jones, 1989</a:t>
            </a:r>
            <a:endParaRPr lang="en-US"/>
          </a:p>
        </p:txBody>
      </p:sp>
    </p:spTree>
    <p:extLst>
      <p:ext uri="{BB962C8B-B14F-4D97-AF65-F5344CB8AC3E}">
        <p14:creationId xmlns:p14="http://schemas.microsoft.com/office/powerpoint/2010/main" val="2827311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solidFill>
                  <a:schemeClr val="tx1"/>
                </a:solidFill>
                <a:latin typeface="Times New Roman" panose="02020603050405020304" pitchFamily="18" charset="0"/>
                <a:cs typeface="Times New Roman" panose="02020603050405020304" pitchFamily="18" charset="0"/>
              </a:rPr>
              <a:t>Source of Violence Culture among African (and Latino) Males</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Indentity Affirmation - Life Path to Destiny (c) Dr. A. Wayne Jones, 1989</a:t>
            </a:r>
            <a:endParaRPr lang="en-US"/>
          </a:p>
        </p:txBody>
      </p:sp>
      <p:sp>
        <p:nvSpPr>
          <p:cNvPr id="6" name="Text Placeholder 5"/>
          <p:cNvSpPr>
            <a:spLocks noGrp="1"/>
          </p:cNvSpPr>
          <p:nvPr>
            <p:ph type="subTitle" idx="4294967295"/>
          </p:nvPr>
        </p:nvSpPr>
        <p:spPr>
          <a:xfrm>
            <a:off x="990600" y="2133600"/>
            <a:ext cx="7239000" cy="3352799"/>
          </a:xfrm>
        </p:spPr>
        <p:txBody>
          <a:bodyPr>
            <a:normAutofit/>
          </a:bodyPr>
          <a:lstStyle/>
          <a:p>
            <a:pPr marL="1984248" lvl="7" indent="0">
              <a:buNone/>
            </a:pPr>
            <a:r>
              <a:rPr lang="en-US" sz="4000" b="1" cap="small" dirty="0" smtClean="0">
                <a:solidFill>
                  <a:srgbClr val="FFFF00"/>
                </a:solidFill>
                <a:effectLst>
                  <a:outerShdw blurRad="38100" dist="38100" dir="2700000" algn="tl">
                    <a:srgbClr val="000000">
                      <a:alpha val="43137"/>
                    </a:srgbClr>
                  </a:outerShdw>
                </a:effectLst>
              </a:rPr>
              <a:t>De</a:t>
            </a:r>
            <a:r>
              <a:rPr lang="en-US" sz="4000" b="1" u="sng" cap="small" dirty="0" smtClean="0">
                <a:solidFill>
                  <a:srgbClr val="FFFF00"/>
                </a:solidFill>
                <a:effectLst>
                  <a:outerShdw blurRad="38100" dist="38100" dir="2700000" algn="tl">
                    <a:srgbClr val="000000">
                      <a:alpha val="43137"/>
                    </a:srgbClr>
                  </a:outerShdw>
                </a:effectLst>
              </a:rPr>
              <a:t>nigr</a:t>
            </a:r>
            <a:r>
              <a:rPr lang="en-US" sz="4000" b="1" cap="small" dirty="0" smtClean="0">
                <a:solidFill>
                  <a:srgbClr val="FFFF00"/>
                </a:solidFill>
                <a:effectLst>
                  <a:outerShdw blurRad="38100" dist="38100" dir="2700000" algn="tl">
                    <a:srgbClr val="000000">
                      <a:alpha val="43137"/>
                    </a:srgbClr>
                  </a:outerShdw>
                </a:effectLst>
              </a:rPr>
              <a:t>ate</a:t>
            </a:r>
          </a:p>
          <a:p>
            <a:pPr marL="1984248" lvl="7" indent="0">
              <a:buNone/>
            </a:pPr>
            <a:r>
              <a:rPr lang="en-US" sz="4000" b="1" cap="small" dirty="0" smtClean="0">
                <a:effectLst>
                  <a:outerShdw blurRad="38100" dist="38100" dir="2700000" algn="tl">
                    <a:srgbClr val="000000">
                      <a:alpha val="43137"/>
                    </a:srgbClr>
                  </a:outerShdw>
                </a:effectLst>
              </a:rPr>
              <a:t>De – </a:t>
            </a:r>
            <a:r>
              <a:rPr lang="en-US" sz="3200" b="1" cap="small" dirty="0" smtClean="0">
                <a:effectLst>
                  <a:outerShdw blurRad="38100" dist="38100" dir="2700000" algn="tl">
                    <a:srgbClr val="000000">
                      <a:alpha val="43137"/>
                    </a:srgbClr>
                  </a:outerShdw>
                </a:effectLst>
              </a:rPr>
              <a:t>reduce, opposite</a:t>
            </a:r>
          </a:p>
          <a:p>
            <a:pPr marL="1984248" lvl="7" indent="0">
              <a:buNone/>
            </a:pPr>
            <a:r>
              <a:rPr lang="en-US" sz="4000" b="1" cap="small" dirty="0" smtClean="0">
                <a:effectLst>
                  <a:outerShdw blurRad="38100" dist="38100" dir="2700000" algn="tl">
                    <a:srgbClr val="000000">
                      <a:alpha val="43137"/>
                    </a:srgbClr>
                  </a:outerShdw>
                </a:effectLst>
              </a:rPr>
              <a:t>ate </a:t>
            </a:r>
            <a:r>
              <a:rPr lang="en-US" sz="3200" b="1" cap="small" dirty="0" smtClean="0">
                <a:effectLst>
                  <a:outerShdw blurRad="38100" dist="38100" dir="2700000" algn="tl">
                    <a:srgbClr val="000000">
                      <a:alpha val="43137"/>
                    </a:srgbClr>
                  </a:outerShdw>
                </a:effectLst>
              </a:rPr>
              <a:t>to make, or cause</a:t>
            </a:r>
          </a:p>
          <a:p>
            <a:pPr marL="1984248" lvl="7" indent="0">
              <a:buNone/>
            </a:pPr>
            <a:r>
              <a:rPr lang="en-US" sz="4000" b="1" cap="small" dirty="0" smtClean="0">
                <a:effectLst>
                  <a:outerShdw blurRad="38100" dist="38100" dir="2700000" algn="tl">
                    <a:srgbClr val="000000">
                      <a:alpha val="43137"/>
                    </a:srgbClr>
                  </a:outerShdw>
                </a:effectLst>
              </a:rPr>
              <a:t>-</a:t>
            </a:r>
            <a:r>
              <a:rPr lang="en-US" sz="4000" b="1" cap="small" dirty="0" err="1" smtClean="0">
                <a:effectLst>
                  <a:outerShdw blurRad="38100" dist="38100" dir="2700000" algn="tl">
                    <a:srgbClr val="000000">
                      <a:alpha val="43137"/>
                    </a:srgbClr>
                  </a:outerShdw>
                </a:effectLst>
              </a:rPr>
              <a:t>nigr</a:t>
            </a:r>
            <a:r>
              <a:rPr lang="en-US" sz="4000" b="1" cap="small" dirty="0" smtClean="0">
                <a:effectLst>
                  <a:outerShdw blurRad="38100" dist="38100" dir="2700000" algn="tl">
                    <a:srgbClr val="000000">
                      <a:alpha val="43137"/>
                    </a:srgbClr>
                  </a:outerShdw>
                </a:effectLst>
              </a:rPr>
              <a:t>- god, king</a:t>
            </a:r>
          </a:p>
        </p:txBody>
      </p:sp>
    </p:spTree>
    <p:extLst>
      <p:ext uri="{BB962C8B-B14F-4D97-AF65-F5344CB8AC3E}">
        <p14:creationId xmlns:p14="http://schemas.microsoft.com/office/powerpoint/2010/main" val="2529512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heel(1)">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 calcmode="lin" valueType="num">
                                      <p:cBhvr additive="base">
                                        <p:cTn id="1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circle(in)">
                                      <p:cBhvr>
                                        <p:cTn id="23" dur="2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1020762"/>
          </a:xfrm>
        </p:spPr>
        <p:txBody>
          <a:bodyPr/>
          <a:lstStyle/>
          <a:p>
            <a:r>
              <a:rPr lang="en-US" dirty="0" smtClean="0">
                <a:latin typeface="Times New Roman" panose="02020603050405020304" pitchFamily="18" charset="0"/>
                <a:cs typeface="Times New Roman" panose="02020603050405020304" pitchFamily="18" charset="0"/>
              </a:rPr>
              <a:t>Original Script of Word </a:t>
            </a:r>
            <a:endParaRPr lang="en-US" dirty="0">
              <a:latin typeface="Times New Roman" panose="02020603050405020304" pitchFamily="18" charset="0"/>
              <a:cs typeface="Times New Roman" panose="02020603050405020304" pitchFamily="18" charset="0"/>
            </a:endParaRPr>
          </a:p>
        </p:txBody>
      </p:sp>
      <p:sp>
        <p:nvSpPr>
          <p:cNvPr id="3" name="Footer Placeholder 2"/>
          <p:cNvSpPr>
            <a:spLocks noGrp="1"/>
          </p:cNvSpPr>
          <p:nvPr>
            <p:ph type="ftr" sz="quarter" idx="11"/>
          </p:nvPr>
        </p:nvSpPr>
        <p:spPr/>
        <p:txBody>
          <a:bodyPr/>
          <a:lstStyle/>
          <a:p>
            <a:r>
              <a:rPr lang="en-US" smtClean="0"/>
              <a:t>Indentity Affirmation - Life Path to Destiny (c) Dr. A. Wayne Jones, 1989</a:t>
            </a:r>
            <a:endParaRPr lang="en-US"/>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 y="1592263"/>
            <a:ext cx="8229600"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84199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7848600" cy="914400"/>
          </a:xfrm>
        </p:spPr>
        <p:txBody>
          <a:bodyPr/>
          <a:lstStyle/>
          <a:p>
            <a:pPr algn="ct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The Catalyst of the Culture</a:t>
            </a:r>
            <a:endParaRPr lang="en-US" dirty="0">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idx="1"/>
          </p:nvPr>
        </p:nvSpPr>
        <p:spPr>
          <a:xfrm>
            <a:off x="914400" y="2209800"/>
            <a:ext cx="7772400" cy="3810000"/>
          </a:xfrm>
        </p:spPr>
        <p:txBody>
          <a:bodyPr>
            <a:normAutofit/>
          </a:bodyPr>
          <a:lstStyle/>
          <a:p>
            <a:r>
              <a:rPr lang="en-US" sz="2400" dirty="0" smtClean="0"/>
              <a:t>The </a:t>
            </a:r>
            <a:r>
              <a:rPr lang="en-US" sz="2400" dirty="0"/>
              <a:t>essential nature of the social control structure of class societies; of racial oppression without reference to "phenotype" factors; of racial slavery in continental Anglo-America as a particular form of racial oppression; of the </a:t>
            </a:r>
            <a:r>
              <a:rPr lang="en-US" sz="2400" i="1" dirty="0"/>
              <a:t>"white race</a:t>
            </a:r>
            <a:r>
              <a:rPr lang="en-US" sz="2400" i="1" dirty="0" smtClean="0"/>
              <a:t>"-- </a:t>
            </a:r>
            <a:r>
              <a:rPr lang="en-US" sz="2400" dirty="0" smtClean="0"/>
              <a:t>an </a:t>
            </a:r>
            <a:r>
              <a:rPr lang="en-US" sz="2400" dirty="0"/>
              <a:t>all-class association of European-Americans held together by "racial" privileges conferred on laboring-class European-Americans relative to </a:t>
            </a:r>
            <a:r>
              <a:rPr lang="en-US" sz="2400" dirty="0" smtClean="0"/>
              <a:t>African-Americans -- as </a:t>
            </a:r>
            <a:r>
              <a:rPr lang="en-US" sz="2400" dirty="0"/>
              <a:t>the principal historic guarantor of ruling-class domination of national life.</a:t>
            </a:r>
            <a:endParaRPr lang="en-US" sz="2400" dirty="0">
              <a:effectLst>
                <a:outerShdw blurRad="38100" dist="38100" dir="2700000" algn="tl">
                  <a:srgbClr val="000000">
                    <a:alpha val="43137"/>
                  </a:srgbClr>
                </a:outerShdw>
              </a:effectLst>
            </a:endParaRPr>
          </a:p>
        </p:txBody>
      </p:sp>
      <p:sp>
        <p:nvSpPr>
          <p:cNvPr id="3" name="Footer Placeholder 2"/>
          <p:cNvSpPr>
            <a:spLocks noGrp="1"/>
          </p:cNvSpPr>
          <p:nvPr>
            <p:ph type="ftr" sz="quarter" idx="11"/>
          </p:nvPr>
        </p:nvSpPr>
        <p:spPr/>
        <p:txBody>
          <a:bodyPr/>
          <a:lstStyle/>
          <a:p>
            <a:r>
              <a:rPr lang="en-US" smtClean="0"/>
              <a:t>Indentity Affirmation - Life Path to Destiny (c) Dr. A. Wayne Jones, 1989</a:t>
            </a:r>
            <a:endParaRPr lang="en-US"/>
          </a:p>
        </p:txBody>
      </p:sp>
    </p:spTree>
    <p:extLst>
      <p:ext uri="{BB962C8B-B14F-4D97-AF65-F5344CB8AC3E}">
        <p14:creationId xmlns:p14="http://schemas.microsoft.com/office/powerpoint/2010/main" val="6640975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Paradigms of Action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905000"/>
            <a:ext cx="8229600" cy="4404360"/>
          </a:xfrm>
        </p:spPr>
        <p:txBody>
          <a:bodyPr/>
          <a:lstStyle/>
          <a:p>
            <a:endParaRPr lang="en-US" dirty="0" smtClean="0">
              <a:solidFill>
                <a:srgbClr val="FFFF00"/>
              </a:solidFill>
              <a:effectLst>
                <a:outerShdw blurRad="38100" dist="38100" dir="2700000" algn="tl">
                  <a:srgbClr val="000000">
                    <a:alpha val="43137"/>
                  </a:srgbClr>
                </a:outerShdw>
              </a:effectLst>
            </a:endParaRPr>
          </a:p>
          <a:p>
            <a:r>
              <a:rPr lang="en-US" dirty="0" smtClean="0">
                <a:solidFill>
                  <a:srgbClr val="FFFF00"/>
                </a:solidFill>
                <a:effectLst>
                  <a:outerShdw blurRad="38100" dist="38100" dir="2700000" algn="tl">
                    <a:srgbClr val="000000">
                      <a:alpha val="43137"/>
                    </a:srgbClr>
                  </a:outerShdw>
                </a:effectLst>
              </a:rPr>
              <a:t>Provention</a:t>
            </a:r>
          </a:p>
          <a:p>
            <a:r>
              <a:rPr lang="en-US" dirty="0" smtClean="0">
                <a:solidFill>
                  <a:srgbClr val="FFFF00"/>
                </a:solidFill>
                <a:effectLst>
                  <a:outerShdw blurRad="38100" dist="38100" dir="2700000" algn="tl">
                    <a:srgbClr val="000000">
                      <a:alpha val="43137"/>
                    </a:srgbClr>
                  </a:outerShdw>
                </a:effectLst>
              </a:rPr>
              <a:t>Prevention</a:t>
            </a:r>
          </a:p>
          <a:p>
            <a:r>
              <a:rPr lang="en-US" dirty="0" smtClean="0">
                <a:solidFill>
                  <a:srgbClr val="FFFF00"/>
                </a:solidFill>
                <a:effectLst>
                  <a:outerShdw blurRad="38100" dist="38100" dir="2700000" algn="tl">
                    <a:srgbClr val="000000">
                      <a:alpha val="43137"/>
                    </a:srgbClr>
                  </a:outerShdw>
                </a:effectLst>
              </a:rPr>
              <a:t>Intervention</a:t>
            </a:r>
          </a:p>
          <a:p>
            <a:r>
              <a:rPr lang="en-US" dirty="0" smtClean="0">
                <a:solidFill>
                  <a:srgbClr val="FFFF00"/>
                </a:solidFill>
                <a:effectLst>
                  <a:outerShdw blurRad="38100" dist="38100" dir="2700000" algn="tl">
                    <a:srgbClr val="000000">
                      <a:alpha val="43137"/>
                    </a:srgbClr>
                  </a:outerShdw>
                </a:effectLst>
              </a:rPr>
              <a:t>Prosecution</a:t>
            </a:r>
          </a:p>
          <a:p>
            <a:r>
              <a:rPr lang="en-US" dirty="0" smtClean="0">
                <a:solidFill>
                  <a:srgbClr val="FFFF00"/>
                </a:solidFill>
                <a:effectLst>
                  <a:outerShdw blurRad="38100" dist="38100" dir="2700000" algn="tl">
                    <a:srgbClr val="000000">
                      <a:alpha val="43137"/>
                    </a:srgbClr>
                  </a:outerShdw>
                </a:effectLst>
              </a:rPr>
              <a:t>Execution</a:t>
            </a:r>
            <a:endParaRPr lang="en-US" dirty="0">
              <a:solidFill>
                <a:srgbClr val="FFFF00"/>
              </a:solidFill>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t>Indentity Affirmation - Life Path to Destiny (c) Dr. A. Wayne Jones, 1989</a:t>
            </a:r>
            <a:endParaRPr lang="en-US"/>
          </a:p>
        </p:txBody>
      </p:sp>
    </p:spTree>
    <p:extLst>
      <p:ext uri="{BB962C8B-B14F-4D97-AF65-F5344CB8AC3E}">
        <p14:creationId xmlns:p14="http://schemas.microsoft.com/office/powerpoint/2010/main" val="2999955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500"/>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ircle(in)">
                                      <p:cBhvr>
                                        <p:cTn id="21" dur="2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heel(1)">
                                      <p:cBhvr>
                                        <p:cTn id="2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001000" cy="990600"/>
          </a:xfrm>
        </p:spPr>
        <p:txBody>
          <a:bodyPr/>
          <a:lstStyle/>
          <a:p>
            <a:r>
              <a:rPr lang="en-US" dirty="0">
                <a:solidFill>
                  <a:srgbClr val="CEB966">
                    <a:tint val="90000"/>
                    <a:satMod val="120000"/>
                  </a:srgbClr>
                </a:solidFill>
                <a:latin typeface="Times New Roman" panose="02020603050405020304" pitchFamily="18" charset="0"/>
                <a:cs typeface="Times New Roman" panose="02020603050405020304" pitchFamily="18" charset="0"/>
              </a:rPr>
              <a:t>The Catalyst of the Culture</a:t>
            </a:r>
            <a:endParaRPr lang="en-US" dirty="0"/>
          </a:p>
        </p:txBody>
      </p:sp>
      <p:sp>
        <p:nvSpPr>
          <p:cNvPr id="3" name="Text Placeholder 2"/>
          <p:cNvSpPr>
            <a:spLocks noGrp="1"/>
          </p:cNvSpPr>
          <p:nvPr>
            <p:ph type="body" idx="1"/>
          </p:nvPr>
        </p:nvSpPr>
        <p:spPr>
          <a:xfrm>
            <a:off x="533400" y="2057400"/>
            <a:ext cx="8382000" cy="4038600"/>
          </a:xfrm>
        </p:spPr>
        <p:txBody>
          <a:bodyPr>
            <a:normAutofit lnSpcReduction="10000"/>
          </a:bodyPr>
          <a:lstStyle/>
          <a:p>
            <a:r>
              <a:rPr lang="en-US" sz="2400" dirty="0" smtClean="0">
                <a:solidFill>
                  <a:srgbClr val="FFFF00"/>
                </a:solidFill>
                <a:effectLst>
                  <a:outerShdw blurRad="38100" dist="38100" dir="2700000" algn="tl">
                    <a:srgbClr val="000000">
                      <a:alpha val="43137"/>
                    </a:srgbClr>
                  </a:outerShdw>
                </a:effectLst>
              </a:rPr>
              <a:t>The Invention of the White Race (Vol. 1&amp;2) T.  W. Allen</a:t>
            </a:r>
          </a:p>
          <a:p>
            <a:r>
              <a:rPr lang="en-US" sz="2400" dirty="0" smtClean="0">
                <a:effectLst>
                  <a:outerShdw blurRad="38100" dist="38100" dir="2700000" algn="tl">
                    <a:srgbClr val="000000">
                      <a:alpha val="43137"/>
                    </a:srgbClr>
                  </a:outerShdw>
                </a:effectLst>
              </a:rPr>
              <a:t>In 1619 there were no “white” people in Virginia</a:t>
            </a:r>
          </a:p>
          <a:p>
            <a:r>
              <a:rPr lang="en-US" sz="2400" dirty="0" smtClean="0">
                <a:effectLst>
                  <a:outerShdw blurRad="38100" dist="38100" dir="2700000" algn="tl">
                    <a:srgbClr val="000000">
                      <a:alpha val="43137"/>
                    </a:srgbClr>
                  </a:outerShdw>
                </a:effectLst>
              </a:rPr>
              <a:t>After January 1677, in Virginia Colony, </a:t>
            </a:r>
            <a:r>
              <a:rPr lang="en-US" sz="2400" dirty="0">
                <a:effectLst>
                  <a:outerShdw blurRad="38100" dist="38100" dir="2700000" algn="tl">
                    <a:srgbClr val="000000">
                      <a:alpha val="43137"/>
                    </a:srgbClr>
                  </a:outerShdw>
                </a:effectLst>
              </a:rPr>
              <a:t>a new </a:t>
            </a:r>
            <a:r>
              <a:rPr lang="en-US" sz="2400" dirty="0" smtClean="0">
                <a:effectLst>
                  <a:outerShdw blurRad="38100" dist="38100" dir="2700000" algn="tl">
                    <a:srgbClr val="000000">
                      <a:alpha val="43137"/>
                    </a:srgbClr>
                  </a:outerShdw>
                </a:effectLst>
              </a:rPr>
              <a:t> 	term 	appeared—</a:t>
            </a:r>
            <a:r>
              <a:rPr lang="en-US" sz="2400" i="1" dirty="0" smtClean="0">
                <a:effectLst>
                  <a:outerShdw blurRad="38100" dist="38100" dir="2700000" algn="tl">
                    <a:srgbClr val="000000">
                      <a:alpha val="43137"/>
                    </a:srgbClr>
                  </a:outerShdw>
                </a:effectLst>
              </a:rPr>
              <a:t>white </a:t>
            </a:r>
          </a:p>
          <a:p>
            <a:r>
              <a:rPr lang="en-US" sz="2400" dirty="0">
                <a:effectLst>
                  <a:outerShdw blurRad="38100" dist="38100" dir="2700000" algn="tl">
                    <a:srgbClr val="000000">
                      <a:alpha val="43137"/>
                    </a:srgbClr>
                  </a:outerShdw>
                </a:effectLst>
              </a:rPr>
              <a:t>Bacon’s </a:t>
            </a:r>
            <a:r>
              <a:rPr lang="en-US" sz="2400" dirty="0" smtClean="0">
                <a:effectLst>
                  <a:outerShdw blurRad="38100" dist="38100" dir="2700000" algn="tl">
                    <a:srgbClr val="000000">
                      <a:alpha val="43137"/>
                    </a:srgbClr>
                  </a:outerShdw>
                </a:effectLst>
              </a:rPr>
              <a:t>Rebellion July 30, 1676 to January 1677</a:t>
            </a:r>
          </a:p>
          <a:p>
            <a:r>
              <a:rPr lang="en-US" sz="2400" dirty="0" smtClean="0">
                <a:effectLst>
                  <a:outerShdw blurRad="38100" dist="38100" dir="2700000" algn="tl">
                    <a:srgbClr val="000000">
                      <a:alpha val="43137"/>
                    </a:srgbClr>
                  </a:outerShdw>
                </a:effectLst>
              </a:rPr>
              <a:t>After 1680 the term “white “ as a race designation for 	Europeans based on skin complexion was used 	throughout the colonies, and by colonial law 	granted inequitable social and economic entitlements 	over and against Blacks, which found its way into 	the U.S. Constitution.</a:t>
            </a:r>
          </a:p>
          <a:p>
            <a:pPr marL="530352" indent="-457200">
              <a:buAutoNum type="arabicPeriod"/>
            </a:pPr>
            <a:endParaRPr lang="en-US" sz="2400" dirty="0" smtClean="0">
              <a:effectLst>
                <a:outerShdw blurRad="38100" dist="38100" dir="2700000" algn="tl">
                  <a:srgbClr val="000000">
                    <a:alpha val="43137"/>
                  </a:srgbClr>
                </a:outerShdw>
              </a:effectLst>
            </a:endParaRPr>
          </a:p>
          <a:p>
            <a:pPr marL="530352" indent="-457200">
              <a:buAutoNum type="arabicPeriod"/>
            </a:pPr>
            <a:endParaRPr lang="en-US" sz="24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t>Indentity Affirmation - Life Path to Destiny (c) Dr. A. Wayne Jones, 1989</a:t>
            </a:r>
            <a:endParaRPr lang="en-US"/>
          </a:p>
        </p:txBody>
      </p:sp>
    </p:spTree>
    <p:extLst>
      <p:ext uri="{BB962C8B-B14F-4D97-AF65-F5344CB8AC3E}">
        <p14:creationId xmlns:p14="http://schemas.microsoft.com/office/powerpoint/2010/main" val="41964289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077200" cy="1219200"/>
          </a:xfrm>
        </p:spPr>
        <p:txBody>
          <a:bodyPr>
            <a:noAutofit/>
          </a:bodyPr>
          <a:lstStyle/>
          <a:p>
            <a:r>
              <a:rPr lang="en-US" sz="4400" dirty="0" smtClean="0">
                <a:solidFill>
                  <a:srgbClr val="FFFF00"/>
                </a:solidFill>
                <a:latin typeface="Times New Roman" panose="02020603050405020304" pitchFamily="18" charset="0"/>
                <a:cs typeface="Times New Roman" panose="02020603050405020304" pitchFamily="18" charset="0"/>
              </a:rPr>
              <a:t>Transitioning to the Paradigm of 			Provention</a:t>
            </a:r>
            <a:endParaRPr lang="en-US" sz="4400" dirty="0">
              <a:solidFill>
                <a:srgbClr val="FFFF00"/>
              </a:solidFill>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idx="1"/>
          </p:nvPr>
        </p:nvSpPr>
        <p:spPr>
          <a:xfrm>
            <a:off x="381000" y="2507786"/>
            <a:ext cx="8305800" cy="3359614"/>
          </a:xfrm>
        </p:spPr>
        <p:txBody>
          <a:bodyPr>
            <a:normAutofit/>
          </a:bodyPr>
          <a:lstStyle/>
          <a:p>
            <a:r>
              <a:rPr lang="en-US" sz="2400" dirty="0" smtClean="0">
                <a:solidFill>
                  <a:srgbClr val="FFFF00"/>
                </a:solidFill>
                <a:effectLst>
                  <a:outerShdw blurRad="38100" dist="38100" dir="2700000" algn="tl">
                    <a:srgbClr val="000000">
                      <a:alpha val="43137"/>
                    </a:srgbClr>
                  </a:outerShdw>
                </a:effectLst>
              </a:rPr>
              <a:t>1. Shift perception to “Youth in Chrysalis” </a:t>
            </a:r>
            <a:r>
              <a:rPr lang="en-US" sz="2400" dirty="0" smtClean="0">
                <a:effectLst>
                  <a:outerShdw blurRad="38100" dist="38100" dir="2700000" algn="tl">
                    <a:srgbClr val="000000">
                      <a:alpha val="43137"/>
                    </a:srgbClr>
                  </a:outerShdw>
                </a:effectLst>
              </a:rPr>
              <a:t>rather than </a:t>
            </a:r>
            <a:r>
              <a:rPr lang="en-US" sz="2400" i="1" dirty="0" smtClean="0">
                <a:effectLst>
                  <a:outerShdw blurRad="38100" dist="38100" dir="2700000" algn="tl">
                    <a:srgbClr val="000000">
                      <a:alpha val="43137"/>
                    </a:srgbClr>
                  </a:outerShdw>
                </a:effectLst>
              </a:rPr>
              <a:t>“At-	risk youth”</a:t>
            </a:r>
          </a:p>
          <a:p>
            <a:r>
              <a:rPr lang="en-US" sz="2400" dirty="0" smtClean="0">
                <a:solidFill>
                  <a:srgbClr val="FFFF00"/>
                </a:solidFill>
                <a:effectLst>
                  <a:outerShdw blurRad="38100" dist="38100" dir="2700000" algn="tl">
                    <a:srgbClr val="000000">
                      <a:alpha val="43137"/>
                    </a:srgbClr>
                  </a:outerShdw>
                </a:effectLst>
              </a:rPr>
              <a:t>2. Provent</a:t>
            </a:r>
            <a:r>
              <a:rPr lang="en-US" sz="2400" dirty="0" smtClean="0">
                <a:effectLst>
                  <a:outerShdw blurRad="38100" dist="38100" dir="2700000" algn="tl">
                    <a:srgbClr val="000000">
                      <a:alpha val="43137"/>
                    </a:srgbClr>
                  </a:outerShdw>
                </a:effectLst>
              </a:rPr>
              <a:t> through </a:t>
            </a:r>
            <a:r>
              <a:rPr lang="en-US" sz="2400" dirty="0" smtClean="0">
                <a:solidFill>
                  <a:srgbClr val="FFFF00"/>
                </a:solidFill>
                <a:effectLst>
                  <a:outerShdw blurRad="38100" dist="38100" dir="2700000" algn="tl">
                    <a:srgbClr val="000000">
                      <a:alpha val="43137"/>
                    </a:srgbClr>
                  </a:outerShdw>
                </a:effectLst>
              </a:rPr>
              <a:t>Rites of Passage to Purpose </a:t>
            </a:r>
            <a:r>
              <a:rPr lang="en-US" sz="2400" dirty="0" smtClean="0">
                <a:effectLst>
                  <a:outerShdw blurRad="38100" dist="38100" dir="2700000" algn="tl">
                    <a:srgbClr val="000000">
                      <a:alpha val="43137"/>
                    </a:srgbClr>
                  </a:outerShdw>
                </a:effectLst>
              </a:rPr>
              <a:t>rather than 	</a:t>
            </a:r>
            <a:r>
              <a:rPr lang="en-US" sz="2400" i="1" dirty="0" smtClean="0">
                <a:effectLst>
                  <a:outerShdw blurRad="38100" dist="38100" dir="2700000" algn="tl">
                    <a:srgbClr val="000000">
                      <a:alpha val="43137"/>
                    </a:srgbClr>
                  </a:outerShdw>
                </a:effectLst>
              </a:rPr>
              <a:t>Occupation</a:t>
            </a:r>
          </a:p>
          <a:p>
            <a:r>
              <a:rPr lang="en-US" sz="2400" dirty="0" smtClean="0">
                <a:solidFill>
                  <a:srgbClr val="FFFF00"/>
                </a:solidFill>
                <a:effectLst>
                  <a:outerShdw blurRad="38100" dist="38100" dir="2700000" algn="tl">
                    <a:srgbClr val="000000">
                      <a:alpha val="43137"/>
                    </a:srgbClr>
                  </a:outerShdw>
                </a:effectLst>
              </a:rPr>
              <a:t>3. Enlighten, Inform, and Inspire our youth with</a:t>
            </a:r>
            <a:r>
              <a:rPr lang="en-US" sz="2400" dirty="0" smtClean="0">
                <a:effectLst>
                  <a:outerShdw blurRad="38100" dist="38100" dir="2700000" algn="tl">
                    <a:srgbClr val="000000">
                      <a:alpha val="43137"/>
                    </a:srgbClr>
                  </a:outerShdw>
                </a:effectLst>
              </a:rPr>
              <a:t> their 	factual history and generational identity</a:t>
            </a:r>
          </a:p>
          <a:p>
            <a:r>
              <a:rPr lang="en-US" sz="2400" dirty="0" smtClean="0">
                <a:solidFill>
                  <a:srgbClr val="FFFF00"/>
                </a:solidFill>
                <a:effectLst>
                  <a:outerShdw blurRad="38100" dist="38100" dir="2700000" algn="tl">
                    <a:srgbClr val="000000">
                      <a:alpha val="43137"/>
                    </a:srgbClr>
                  </a:outerShdw>
                </a:effectLst>
              </a:rPr>
              <a:t>4</a:t>
            </a:r>
            <a:r>
              <a:rPr lang="en-US" sz="2400" dirty="0" smtClean="0">
                <a:effectLst>
                  <a:outerShdw blurRad="38100" dist="38100" dir="2700000" algn="tl">
                    <a:srgbClr val="000000">
                      <a:alpha val="43137"/>
                    </a:srgbClr>
                  </a:outerShdw>
                </a:effectLst>
              </a:rPr>
              <a:t>. </a:t>
            </a:r>
            <a:r>
              <a:rPr lang="en-US" sz="2400" dirty="0" smtClean="0">
                <a:solidFill>
                  <a:srgbClr val="FFFF00"/>
                </a:solidFill>
                <a:effectLst>
                  <a:outerShdw blurRad="38100" dist="38100" dir="2700000" algn="tl">
                    <a:srgbClr val="000000">
                      <a:alpha val="43137"/>
                    </a:srgbClr>
                  </a:outerShdw>
                </a:effectLst>
              </a:rPr>
              <a:t>Empower our youth </a:t>
            </a:r>
            <a:r>
              <a:rPr lang="en-US" sz="2400" dirty="0" smtClean="0">
                <a:effectLst>
                  <a:outerShdw blurRad="38100" dist="38100" dir="2700000" algn="tl">
                    <a:srgbClr val="000000">
                      <a:alpha val="43137"/>
                    </a:srgbClr>
                  </a:outerShdw>
                </a:effectLst>
              </a:rPr>
              <a:t>through knowledge of their 	Individual </a:t>
            </a:r>
            <a:r>
              <a:rPr lang="en-US" sz="2400" dirty="0">
                <a:effectLst>
                  <a:outerShdw blurRad="38100" dist="38100" dir="2700000" algn="tl">
                    <a:srgbClr val="000000">
                      <a:alpha val="43137"/>
                    </a:srgbClr>
                  </a:outerShdw>
                </a:effectLst>
              </a:rPr>
              <a:t>Economic </a:t>
            </a:r>
            <a:r>
              <a:rPr lang="en-US" sz="2400" dirty="0" smtClean="0">
                <a:effectLst>
                  <a:outerShdw blurRad="38100" dist="38100" dir="2700000" algn="tl">
                    <a:srgbClr val="000000">
                      <a:alpha val="43137"/>
                    </a:srgbClr>
                  </a:outerShdw>
                </a:effectLst>
              </a:rPr>
              <a:t>Value: </a:t>
            </a:r>
            <a:r>
              <a:rPr lang="en-US" sz="2400" i="1" dirty="0" smtClean="0">
                <a:effectLst>
                  <a:outerShdw blurRad="38100" dist="38100" dir="2700000" algn="tl">
                    <a:srgbClr val="000000">
                      <a:alpha val="43137"/>
                    </a:srgbClr>
                  </a:outerShdw>
                </a:effectLst>
              </a:rPr>
              <a:t>y = 20.2x</a:t>
            </a:r>
            <a:endParaRPr lang="en-US" sz="2400" dirty="0">
              <a:effectLst>
                <a:outerShdw blurRad="38100" dist="38100" dir="2700000" algn="tl">
                  <a:srgbClr val="000000">
                    <a:alpha val="43137"/>
                  </a:srgbClr>
                </a:outerShdw>
              </a:effectLst>
            </a:endParaRPr>
          </a:p>
        </p:txBody>
      </p:sp>
      <p:sp>
        <p:nvSpPr>
          <p:cNvPr id="3" name="Footer Placeholder 2"/>
          <p:cNvSpPr>
            <a:spLocks noGrp="1"/>
          </p:cNvSpPr>
          <p:nvPr>
            <p:ph type="ftr" sz="quarter" idx="11"/>
          </p:nvPr>
        </p:nvSpPr>
        <p:spPr/>
        <p:txBody>
          <a:bodyPr/>
          <a:lstStyle/>
          <a:p>
            <a:r>
              <a:rPr lang="en-US" smtClean="0"/>
              <a:t>Indentity Affirmation - Life Path to Destiny (c) Dr. A. Wayne Jones, 1989</a:t>
            </a:r>
            <a:endParaRPr lang="en-US"/>
          </a:p>
        </p:txBody>
      </p:sp>
    </p:spTree>
    <p:extLst>
      <p:ext uri="{BB962C8B-B14F-4D97-AF65-F5344CB8AC3E}">
        <p14:creationId xmlns:p14="http://schemas.microsoft.com/office/powerpoint/2010/main" val="3598678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914400"/>
            <a:ext cx="8001000" cy="1295400"/>
          </a:xfrm>
        </p:spPr>
        <p:txBody>
          <a:bodyPr/>
          <a:lstStyle/>
          <a:p>
            <a:pPr algn="ctr"/>
            <a:r>
              <a:rPr lang="en-US" sz="4000" dirty="0" smtClean="0">
                <a:solidFill>
                  <a:srgbClr val="FFFF00"/>
                </a:solidFill>
                <a:latin typeface="Times New Roman" panose="02020603050405020304" pitchFamily="18" charset="0"/>
                <a:cs typeface="Times New Roman" panose="02020603050405020304" pitchFamily="18" charset="0"/>
              </a:rPr>
              <a:t>Origin and Obscuring of Alkebulani Identity</a:t>
            </a:r>
            <a:endParaRPr lang="en-US" sz="4000" dirty="0">
              <a:solidFill>
                <a:srgbClr val="FFFF00"/>
              </a:solidFill>
              <a:latin typeface="Times New Roman" panose="02020603050405020304" pitchFamily="18" charset="0"/>
              <a:cs typeface="Times New Roman" panose="02020603050405020304" pitchFamily="18" charset="0"/>
            </a:endParaRPr>
          </a:p>
        </p:txBody>
      </p:sp>
      <p:sp>
        <p:nvSpPr>
          <p:cNvPr id="6" name="Text Placeholder 5"/>
          <p:cNvSpPr>
            <a:spLocks noGrp="1"/>
          </p:cNvSpPr>
          <p:nvPr>
            <p:ph type="body" idx="1"/>
          </p:nvPr>
        </p:nvSpPr>
        <p:spPr>
          <a:xfrm>
            <a:off x="838200" y="2507786"/>
            <a:ext cx="7848600" cy="2978614"/>
          </a:xfrm>
        </p:spPr>
        <p:txBody>
          <a:bodyPr>
            <a:normAutofit lnSpcReduction="10000"/>
          </a:bodyPr>
          <a:lstStyle/>
          <a:p>
            <a:endParaRPr lang="en-US" dirty="0" smtClean="0"/>
          </a:p>
          <a:p>
            <a:r>
              <a:rPr lang="en-US" dirty="0" smtClean="0">
                <a:effectLst>
                  <a:outerShdw blurRad="38100" dist="38100" dir="2700000" algn="tl">
                    <a:srgbClr val="000000">
                      <a:alpha val="43137"/>
                    </a:srgbClr>
                  </a:outerShdw>
                </a:effectLst>
              </a:rPr>
              <a:t>Alkebulan, Kush, Eden, Khenthunefer ancient indigenous names of (erstwhile) Africa from earliest time to 2</a:t>
            </a:r>
            <a:r>
              <a:rPr lang="en-US" baseline="30000" dirty="0" smtClean="0">
                <a:effectLst>
                  <a:outerShdw blurRad="38100" dist="38100" dir="2700000" algn="tl">
                    <a:srgbClr val="000000">
                      <a:alpha val="43137"/>
                    </a:srgbClr>
                  </a:outerShdw>
                </a:effectLst>
              </a:rPr>
              <a:t>nd</a:t>
            </a:r>
            <a:r>
              <a:rPr lang="en-US" dirty="0" smtClean="0">
                <a:effectLst>
                  <a:outerShdw blurRad="38100" dist="38100" dir="2700000" algn="tl">
                    <a:srgbClr val="000000">
                      <a:alpha val="43137"/>
                    </a:srgbClr>
                  </a:outerShdw>
                </a:effectLst>
              </a:rPr>
              <a:t> Cent. BC. </a:t>
            </a:r>
            <a:r>
              <a:rPr lang="en-US" i="1" dirty="0" smtClean="0">
                <a:effectLst>
                  <a:outerShdw blurRad="38100" dist="38100" dir="2700000" algn="tl">
                    <a:srgbClr val="000000">
                      <a:alpha val="43137"/>
                    </a:srgbClr>
                  </a:outerShdw>
                </a:effectLst>
              </a:rPr>
              <a:t>(Note: 0 degrees N. and 0 degrees E.)</a:t>
            </a:r>
          </a:p>
          <a:p>
            <a:r>
              <a:rPr lang="en-US" dirty="0" smtClean="0">
                <a:effectLst>
                  <a:outerShdw blurRad="38100" dist="38100" dir="2700000" algn="tl">
                    <a:srgbClr val="000000">
                      <a:alpha val="43137"/>
                    </a:srgbClr>
                  </a:outerShdw>
                </a:effectLst>
              </a:rPr>
              <a:t>Africa, from Scipio Africanus the Younger, defeated Carthage’s General, Hannibal Barca, 146 BC in Third Punic War after his father’s repeated loss in PW I and II.</a:t>
            </a:r>
          </a:p>
          <a:p>
            <a:r>
              <a:rPr lang="en-US" dirty="0" smtClean="0">
                <a:effectLst>
                  <a:outerShdw blurRad="38100" dist="38100" dir="2700000" algn="tl">
                    <a:srgbClr val="000000">
                      <a:alpha val="43137"/>
                    </a:srgbClr>
                  </a:outerShdw>
                </a:effectLst>
              </a:rPr>
              <a:t>Carthage (</a:t>
            </a:r>
            <a:r>
              <a:rPr lang="en-US" dirty="0">
                <a:effectLst>
                  <a:outerShdw blurRad="38100" dist="38100" dir="2700000" algn="tl">
                    <a:srgbClr val="000000">
                      <a:alpha val="43137"/>
                    </a:srgbClr>
                  </a:outerShdw>
                </a:effectLst>
              </a:rPr>
              <a:t>Q</a:t>
            </a:r>
            <a:r>
              <a:rPr lang="en-US" dirty="0" smtClean="0">
                <a:effectLst>
                  <a:outerShdw blurRad="38100" dist="38100" dir="2700000" algn="tl">
                    <a:srgbClr val="000000">
                      <a:alpha val="43137"/>
                    </a:srgbClr>
                  </a:outerShdw>
                </a:effectLst>
              </a:rPr>
              <a:t>art- hadasht) became subject of Roman Empire and declined in prominence.</a:t>
            </a:r>
            <a:endParaRPr lang="en-US" dirty="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dirty="0" err="1" smtClean="0"/>
              <a:t>Indentity</a:t>
            </a:r>
            <a:r>
              <a:rPr lang="en-US" dirty="0" smtClean="0"/>
              <a:t> Affirmation - Life Path to Destiny (c) Dr. A. Wayne Jones, 1989</a:t>
            </a:r>
            <a:endParaRPr lang="en-US" dirty="0"/>
          </a:p>
        </p:txBody>
      </p:sp>
    </p:spTree>
    <p:extLst>
      <p:ext uri="{BB962C8B-B14F-4D97-AF65-F5344CB8AC3E}">
        <p14:creationId xmlns:p14="http://schemas.microsoft.com/office/powerpoint/2010/main" val="39573842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Indentity Affirmation - Life Path to Destiny (c) Dr. A. Wayne Jones, 1989</a:t>
            </a:r>
            <a:endParaRPr lang="en-US"/>
          </a:p>
        </p:txBody>
      </p:sp>
      <p:pic>
        <p:nvPicPr>
          <p:cNvPr id="1062" name="Picture 38" descr="http://www.shoortravel.com/image/africansafaris_line.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72104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63" name="Picture 39" descr="Map of Uganda - copyright shoor trave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066800"/>
            <a:ext cx="5591175" cy="5000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45261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609600"/>
            <a:ext cx="8077200" cy="914400"/>
          </a:xfrm>
        </p:spPr>
        <p:txBody>
          <a:bodyPr/>
          <a:lstStyle/>
          <a:p>
            <a:pPr algn="ctr"/>
            <a:r>
              <a:rPr lang="en-US" dirty="0" smtClean="0">
                <a:solidFill>
                  <a:srgbClr val="FFFF00"/>
                </a:solidFill>
                <a:latin typeface="Times New Roman" panose="02020603050405020304" pitchFamily="18" charset="0"/>
                <a:cs typeface="Times New Roman" panose="02020603050405020304" pitchFamily="18" charset="0"/>
              </a:rPr>
              <a:t>Uganda</a:t>
            </a:r>
            <a:endParaRPr lang="en-US" dirty="0">
              <a:solidFill>
                <a:srgbClr val="FFFF00"/>
              </a:solidFill>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idx="1"/>
          </p:nvPr>
        </p:nvSpPr>
        <p:spPr>
          <a:xfrm>
            <a:off x="685800" y="2133600"/>
            <a:ext cx="8001000" cy="3810000"/>
          </a:xfrm>
        </p:spPr>
        <p:txBody>
          <a:bodyPr/>
          <a:lstStyle/>
          <a:p>
            <a:r>
              <a:rPr lang="en-US" dirty="0" smtClean="0">
                <a:effectLst>
                  <a:outerShdw blurRad="38100" dist="38100" dir="2700000" algn="tl">
                    <a:srgbClr val="000000">
                      <a:alpha val="43137"/>
                    </a:srgbClr>
                  </a:outerShdw>
                </a:effectLst>
              </a:rPr>
              <a:t>From the Metu Neter (Words of God) the Name Uganda is telling!</a:t>
            </a:r>
          </a:p>
          <a:p>
            <a:endParaRPr lang="en-US" dirty="0" smtClean="0">
              <a:effectLst>
                <a:outerShdw blurRad="38100" dist="38100" dir="2700000" algn="tl">
                  <a:srgbClr val="000000">
                    <a:alpha val="43137"/>
                  </a:srgbClr>
                </a:outerShdw>
              </a:effectLst>
            </a:endParaRPr>
          </a:p>
          <a:p>
            <a:r>
              <a:rPr lang="en-US" dirty="0" smtClean="0">
                <a:solidFill>
                  <a:srgbClr val="FFFF00"/>
                </a:solidFill>
                <a:effectLst>
                  <a:outerShdw blurRad="38100" dist="38100" dir="2700000" algn="tl">
                    <a:srgbClr val="000000">
                      <a:alpha val="43137"/>
                    </a:srgbClr>
                  </a:outerShdw>
                </a:effectLst>
              </a:rPr>
              <a:t>U</a:t>
            </a:r>
            <a:r>
              <a:rPr lang="en-US" dirty="0" smtClean="0">
                <a:effectLst>
                  <a:outerShdw blurRad="38100" dist="38100" dir="2700000" algn="tl">
                    <a:srgbClr val="000000">
                      <a:alpha val="43137"/>
                    </a:srgbClr>
                  </a:outerShdw>
                </a:effectLst>
              </a:rPr>
              <a:t>(r) :  		</a:t>
            </a:r>
            <a:r>
              <a:rPr lang="en-US" i="1" dirty="0" smtClean="0">
                <a:effectLst>
                  <a:outerShdw blurRad="38100" dist="38100" dir="2700000" algn="tl">
                    <a:srgbClr val="000000">
                      <a:alpha val="43137"/>
                    </a:srgbClr>
                  </a:outerShdw>
                </a:effectLst>
              </a:rPr>
              <a:t>that which is first, chief ,and oldest</a:t>
            </a:r>
          </a:p>
          <a:p>
            <a:endParaRPr lang="en-US" i="1" dirty="0">
              <a:effectLst>
                <a:outerShdw blurRad="38100" dist="38100" dir="2700000" algn="tl">
                  <a:srgbClr val="000000">
                    <a:alpha val="43137"/>
                  </a:srgbClr>
                </a:outerShdw>
              </a:effectLst>
            </a:endParaRPr>
          </a:p>
          <a:p>
            <a:r>
              <a:rPr lang="en-US" dirty="0" smtClean="0">
                <a:solidFill>
                  <a:srgbClr val="FFFF00"/>
                </a:solidFill>
                <a:effectLst>
                  <a:outerShdw blurRad="38100" dist="38100" dir="2700000" algn="tl">
                    <a:srgbClr val="000000">
                      <a:alpha val="43137"/>
                    </a:srgbClr>
                  </a:outerShdw>
                </a:effectLst>
              </a:rPr>
              <a:t>Gan</a:t>
            </a:r>
            <a:r>
              <a:rPr lang="en-US" dirty="0" smtClean="0">
                <a:effectLst>
                  <a:outerShdw blurRad="38100" dist="38100" dir="2700000" algn="tl">
                    <a:srgbClr val="000000">
                      <a:alpha val="43137"/>
                    </a:srgbClr>
                  </a:outerShdw>
                </a:effectLst>
              </a:rPr>
              <a:t>:		</a:t>
            </a:r>
            <a:r>
              <a:rPr lang="en-US" i="1" dirty="0" smtClean="0">
                <a:effectLst>
                  <a:outerShdw blurRad="38100" dist="38100" dir="2700000" algn="tl">
                    <a:srgbClr val="000000">
                      <a:alpha val="43137"/>
                    </a:srgbClr>
                  </a:outerShdw>
                </a:effectLst>
              </a:rPr>
              <a:t>Tree or garden</a:t>
            </a:r>
          </a:p>
          <a:p>
            <a:endParaRPr lang="en-US" i="1" dirty="0">
              <a:effectLst>
                <a:outerShdw blurRad="38100" dist="38100" dir="2700000" algn="tl">
                  <a:srgbClr val="000000">
                    <a:alpha val="43137"/>
                  </a:srgbClr>
                </a:outerShdw>
              </a:effectLst>
            </a:endParaRPr>
          </a:p>
          <a:p>
            <a:r>
              <a:rPr lang="en-US" dirty="0" smtClean="0">
                <a:solidFill>
                  <a:srgbClr val="FFFF00"/>
                </a:solidFill>
                <a:effectLst>
                  <a:outerShdw blurRad="38100" dist="38100" dir="2700000" algn="tl">
                    <a:srgbClr val="000000">
                      <a:alpha val="43137"/>
                    </a:srgbClr>
                  </a:outerShdw>
                </a:effectLst>
              </a:rPr>
              <a:t>Da</a:t>
            </a:r>
            <a:r>
              <a:rPr lang="en-US" dirty="0" smtClean="0">
                <a:effectLst>
                  <a:outerShdw blurRad="38100" dist="38100" dir="2700000" algn="tl">
                    <a:srgbClr val="000000">
                      <a:alpha val="43137"/>
                    </a:srgbClr>
                  </a:outerShdw>
                </a:effectLst>
              </a:rPr>
              <a:t>:		</a:t>
            </a:r>
            <a:r>
              <a:rPr lang="en-US" i="1" dirty="0" smtClean="0">
                <a:effectLst>
                  <a:outerShdw blurRad="38100" dist="38100" dir="2700000" algn="tl">
                    <a:srgbClr val="000000">
                      <a:alpha val="43137"/>
                    </a:srgbClr>
                  </a:outerShdw>
                </a:effectLst>
              </a:rPr>
              <a:t>Hand</a:t>
            </a:r>
          </a:p>
          <a:p>
            <a:endParaRPr lang="en-US" i="1" dirty="0">
              <a:effectLst>
                <a:outerShdw blurRad="38100" dist="38100" dir="2700000" algn="tl">
                  <a:srgbClr val="000000">
                    <a:alpha val="43137"/>
                  </a:srgbClr>
                </a:outerShdw>
              </a:effectLst>
            </a:endParaRPr>
          </a:p>
          <a:p>
            <a:r>
              <a:rPr lang="en-US" i="1" dirty="0" smtClean="0">
                <a:effectLst>
                  <a:outerShdw blurRad="38100" dist="38100" dir="2700000" algn="tl">
                    <a:srgbClr val="000000">
                      <a:alpha val="43137"/>
                    </a:srgbClr>
                  </a:outerShdw>
                </a:effectLst>
              </a:rPr>
              <a:t>	</a:t>
            </a:r>
            <a:r>
              <a:rPr lang="en-US" b="1" i="1" dirty="0" smtClean="0">
                <a:solidFill>
                  <a:srgbClr val="FFFF00"/>
                </a:solidFill>
                <a:effectLst>
                  <a:outerShdw blurRad="38100" dist="38100" dir="2700000" algn="tl">
                    <a:srgbClr val="000000">
                      <a:alpha val="43137"/>
                    </a:srgbClr>
                  </a:outerShdw>
                </a:effectLst>
              </a:rPr>
              <a:t>“The first, chief, and oldest tree of the garden taken by hand”</a:t>
            </a:r>
          </a:p>
          <a:p>
            <a:r>
              <a:rPr lang="en-US" i="1" dirty="0">
                <a:solidFill>
                  <a:srgbClr val="FFFF00"/>
                </a:solidFill>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Cf. Genesis 3:1-6</a:t>
            </a:r>
            <a:endParaRPr lang="en-US" dirty="0">
              <a:solidFill>
                <a:srgbClr val="FFFF00"/>
              </a:solidFill>
              <a:effectLst>
                <a:outerShdw blurRad="38100" dist="38100" dir="2700000" algn="tl">
                  <a:srgbClr val="000000">
                    <a:alpha val="43137"/>
                  </a:srgbClr>
                </a:outerShdw>
              </a:effectLst>
            </a:endParaRPr>
          </a:p>
        </p:txBody>
      </p:sp>
      <p:sp>
        <p:nvSpPr>
          <p:cNvPr id="2" name="Footer Placeholder 1"/>
          <p:cNvSpPr>
            <a:spLocks noGrp="1"/>
          </p:cNvSpPr>
          <p:nvPr>
            <p:ph type="ftr" sz="quarter" idx="11"/>
          </p:nvPr>
        </p:nvSpPr>
        <p:spPr/>
        <p:txBody>
          <a:bodyPr/>
          <a:lstStyle/>
          <a:p>
            <a:r>
              <a:rPr lang="en-US" smtClean="0"/>
              <a:t>Indentity Affirmation - Life Path to Destiny (c) Dr. A. Wayne Jones, 1989</a:t>
            </a:r>
            <a:endParaRPr lang="en-US"/>
          </a:p>
        </p:txBody>
      </p:sp>
    </p:spTree>
    <p:extLst>
      <p:ext uri="{BB962C8B-B14F-4D97-AF65-F5344CB8AC3E}">
        <p14:creationId xmlns:p14="http://schemas.microsoft.com/office/powerpoint/2010/main" val="3968895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600"/>
            <a:ext cx="7696200" cy="685800"/>
          </a:xfrm>
        </p:spPr>
        <p:txBody>
          <a:bodyPr/>
          <a:lstStyle/>
          <a:p>
            <a:pPr algn="ctr"/>
            <a:r>
              <a:rPr lang="en-US" sz="4000" dirty="0" smtClean="0">
                <a:solidFill>
                  <a:schemeClr val="bg1">
                    <a:lumMod val="95000"/>
                    <a:lumOff val="5000"/>
                  </a:schemeClr>
                </a:solidFill>
                <a:latin typeface="Times New Roman" panose="02020603050405020304" pitchFamily="18" charset="0"/>
                <a:cs typeface="Times New Roman" panose="02020603050405020304" pitchFamily="18" charset="0"/>
              </a:rPr>
              <a:t>Major Conquests of Alkebulan</a:t>
            </a:r>
            <a:endParaRPr lang="en-US" sz="4000" dirty="0">
              <a:solidFill>
                <a:schemeClr val="bg1">
                  <a:lumMod val="95000"/>
                  <a:lumOff val="5000"/>
                </a:schemeClr>
              </a:solidFill>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1295400" y="1981200"/>
            <a:ext cx="7391400" cy="4343400"/>
          </a:xfrm>
        </p:spPr>
        <p:txBody>
          <a:bodyPr>
            <a:normAutofit fontScale="92500" lnSpcReduction="20000"/>
          </a:bodyPr>
          <a:lstStyle/>
          <a:p>
            <a:r>
              <a:rPr lang="en-US" dirty="0" smtClean="0">
                <a:solidFill>
                  <a:srgbClr val="FFFF00"/>
                </a:solidFill>
                <a:effectLst>
                  <a:outerShdw blurRad="38100" dist="38100" dir="2700000" algn="tl">
                    <a:srgbClr val="000000">
                      <a:alpha val="43137"/>
                    </a:srgbClr>
                  </a:outerShdw>
                </a:effectLst>
              </a:rPr>
              <a:t>1. </a:t>
            </a:r>
            <a:r>
              <a:rPr lang="en-US" u="sng" dirty="0" smtClean="0">
                <a:solidFill>
                  <a:srgbClr val="FFFF00"/>
                </a:solidFill>
                <a:effectLst>
                  <a:outerShdw blurRad="38100" dist="38100" dir="2700000" algn="tl">
                    <a:srgbClr val="000000">
                      <a:alpha val="43137"/>
                    </a:srgbClr>
                  </a:outerShdw>
                </a:effectLst>
              </a:rPr>
              <a:t>Persian Conquest </a:t>
            </a:r>
            <a:r>
              <a:rPr lang="en-US" dirty="0" smtClean="0">
                <a:solidFill>
                  <a:srgbClr val="FFFF00"/>
                </a:solidFill>
                <a:effectLst>
                  <a:outerShdw blurRad="38100" dist="38100" dir="2700000" algn="tl">
                    <a:srgbClr val="000000">
                      <a:alpha val="43137"/>
                    </a:srgbClr>
                  </a:outerShdw>
                </a:effectLst>
              </a:rPr>
              <a:t>in 525 BC by Cambyses, son of Cyrus the Great beginning of foreign rule in ancient Egypt </a:t>
            </a:r>
            <a:r>
              <a:rPr lang="en-US" dirty="0">
                <a:solidFill>
                  <a:srgbClr val="FFFF00"/>
                </a:solidFill>
                <a:effectLst>
                  <a:outerShdw blurRad="38100" dist="38100" dir="2700000" algn="tl">
                    <a:srgbClr val="000000">
                      <a:alpha val="43137"/>
                    </a:srgbClr>
                  </a:outerShdw>
                </a:effectLst>
              </a:rPr>
              <a:t>[Kemet]</a:t>
            </a:r>
          </a:p>
          <a:p>
            <a:r>
              <a:rPr lang="en-US" dirty="0" smtClean="0">
                <a:solidFill>
                  <a:srgbClr val="FFFF00"/>
                </a:solidFill>
                <a:effectLst>
                  <a:outerShdw blurRad="38100" dist="38100" dir="2700000" algn="tl">
                    <a:srgbClr val="000000">
                      <a:alpha val="43137"/>
                    </a:srgbClr>
                  </a:outerShdw>
                </a:effectLst>
              </a:rPr>
              <a:t>2. </a:t>
            </a:r>
            <a:r>
              <a:rPr lang="en-US" u="sng" dirty="0" smtClean="0">
                <a:solidFill>
                  <a:srgbClr val="FFFF00"/>
                </a:solidFill>
                <a:effectLst>
                  <a:outerShdw blurRad="38100" dist="38100" dir="2700000" algn="tl">
                    <a:srgbClr val="000000">
                      <a:alpha val="43137"/>
                    </a:srgbClr>
                  </a:outerShdw>
                </a:effectLst>
              </a:rPr>
              <a:t>Greek Conquest </a:t>
            </a:r>
            <a:r>
              <a:rPr lang="en-US" dirty="0" smtClean="0">
                <a:solidFill>
                  <a:srgbClr val="FFFF00"/>
                </a:solidFill>
                <a:effectLst>
                  <a:outerShdw blurRad="38100" dist="38100" dir="2700000" algn="tl">
                    <a:srgbClr val="000000">
                      <a:alpha val="43137"/>
                    </a:srgbClr>
                  </a:outerShdw>
                </a:effectLst>
              </a:rPr>
              <a:t>in 332 BC by Alexander, son of Phillip of Macedon and </a:t>
            </a:r>
            <a:r>
              <a:rPr lang="en-US" i="1" dirty="0" smtClean="0">
                <a:solidFill>
                  <a:srgbClr val="FFFF00"/>
                </a:solidFill>
                <a:effectLst>
                  <a:outerShdw blurRad="38100" dist="38100" dir="2700000" algn="tl">
                    <a:srgbClr val="000000">
                      <a:alpha val="43137"/>
                    </a:srgbClr>
                  </a:outerShdw>
                </a:effectLst>
              </a:rPr>
              <a:t>nursling of Lanike, foster brother of Clytus</a:t>
            </a:r>
            <a:r>
              <a:rPr lang="en-US" dirty="0" smtClean="0">
                <a:solidFill>
                  <a:srgbClr val="FFFF00"/>
                </a:solidFill>
                <a:effectLst>
                  <a:outerShdw blurRad="38100" dist="38100" dir="2700000" algn="tl">
                    <a:srgbClr val="000000">
                      <a:alpha val="43137"/>
                    </a:srgbClr>
                  </a:outerShdw>
                </a:effectLst>
              </a:rPr>
              <a:t>. Beginning of Ptolemaic Dynasty following his death cf. Dan. 8; 10; and 11. </a:t>
            </a:r>
          </a:p>
          <a:p>
            <a:r>
              <a:rPr lang="en-US" dirty="0" smtClean="0">
                <a:solidFill>
                  <a:srgbClr val="FFFF00"/>
                </a:solidFill>
                <a:effectLst>
                  <a:outerShdw blurRad="38100" dist="38100" dir="2700000" algn="tl">
                    <a:srgbClr val="000000">
                      <a:alpha val="43137"/>
                    </a:srgbClr>
                  </a:outerShdw>
                </a:effectLst>
              </a:rPr>
              <a:t>3. </a:t>
            </a:r>
            <a:r>
              <a:rPr lang="en-US" u="sng" dirty="0" smtClean="0">
                <a:solidFill>
                  <a:srgbClr val="FFFF00"/>
                </a:solidFill>
                <a:effectLst>
                  <a:outerShdw blurRad="38100" dist="38100" dir="2700000" algn="tl">
                    <a:srgbClr val="000000">
                      <a:alpha val="43137"/>
                    </a:srgbClr>
                  </a:outerShdw>
                </a:effectLst>
              </a:rPr>
              <a:t>Roman Conquest </a:t>
            </a:r>
            <a:r>
              <a:rPr lang="en-US" dirty="0" smtClean="0">
                <a:solidFill>
                  <a:srgbClr val="FFFF00"/>
                </a:solidFill>
                <a:effectLst>
                  <a:outerShdw blurRad="38100" dist="38100" dir="2700000" algn="tl">
                    <a:srgbClr val="000000">
                      <a:alpha val="43137"/>
                    </a:srgbClr>
                  </a:outerShdw>
                </a:effectLst>
              </a:rPr>
              <a:t>in 30 BC by Caesar, of Greek Empire, Roman influence supplants Greek.</a:t>
            </a:r>
          </a:p>
          <a:p>
            <a:r>
              <a:rPr lang="en-US" dirty="0" smtClean="0">
                <a:solidFill>
                  <a:srgbClr val="FFFF00"/>
                </a:solidFill>
                <a:effectLst>
                  <a:outerShdw blurRad="38100" dist="38100" dir="2700000" algn="tl">
                    <a:srgbClr val="000000">
                      <a:alpha val="43137"/>
                    </a:srgbClr>
                  </a:outerShdw>
                </a:effectLst>
              </a:rPr>
              <a:t>4. </a:t>
            </a:r>
            <a:r>
              <a:rPr lang="en-US" u="sng" dirty="0" smtClean="0">
                <a:solidFill>
                  <a:srgbClr val="FFFF00"/>
                </a:solidFill>
                <a:effectLst>
                  <a:outerShdw blurRad="38100" dist="38100" dir="2700000" algn="tl">
                    <a:srgbClr val="000000">
                      <a:alpha val="43137"/>
                    </a:srgbClr>
                  </a:outerShdw>
                </a:effectLst>
              </a:rPr>
              <a:t>Arab Conquests</a:t>
            </a:r>
            <a:r>
              <a:rPr lang="en-US" dirty="0" smtClean="0">
                <a:solidFill>
                  <a:srgbClr val="FFFF00"/>
                </a:solidFill>
                <a:effectLst>
                  <a:outerShdw blurRad="38100" dist="38100" dir="2700000" algn="tl">
                    <a:srgbClr val="000000">
                      <a:alpha val="43137"/>
                    </a:srgbClr>
                  </a:outerShdw>
                </a:effectLst>
              </a:rPr>
              <a:t>, 7</a:t>
            </a:r>
            <a:r>
              <a:rPr lang="en-US" baseline="30000" dirty="0" smtClean="0">
                <a:solidFill>
                  <a:srgbClr val="FFFF00"/>
                </a:solidFill>
                <a:effectLst>
                  <a:outerShdw blurRad="38100" dist="38100" dir="2700000" algn="tl">
                    <a:srgbClr val="000000">
                      <a:alpha val="43137"/>
                    </a:srgbClr>
                  </a:outerShdw>
                </a:effectLst>
              </a:rPr>
              <a:t>th</a:t>
            </a:r>
            <a:r>
              <a:rPr lang="en-US" dirty="0" smtClean="0">
                <a:solidFill>
                  <a:srgbClr val="FFFF00"/>
                </a:solidFill>
                <a:effectLst>
                  <a:outerShdw blurRad="38100" dist="38100" dir="2700000" algn="tl">
                    <a:srgbClr val="000000">
                      <a:alpha val="43137"/>
                    </a:srgbClr>
                  </a:outerShdw>
                </a:effectLst>
              </a:rPr>
              <a:t> through 11</a:t>
            </a:r>
            <a:r>
              <a:rPr lang="en-US" baseline="30000" dirty="0" smtClean="0">
                <a:solidFill>
                  <a:srgbClr val="FFFF00"/>
                </a:solidFill>
                <a:effectLst>
                  <a:outerShdw blurRad="38100" dist="38100" dir="2700000" algn="tl">
                    <a:srgbClr val="000000">
                      <a:alpha val="43137"/>
                    </a:srgbClr>
                  </a:outerShdw>
                </a:effectLst>
              </a:rPr>
              <a:t>th</a:t>
            </a:r>
            <a:r>
              <a:rPr lang="en-US" dirty="0" smtClean="0">
                <a:solidFill>
                  <a:srgbClr val="FFFF00"/>
                </a:solidFill>
                <a:effectLst>
                  <a:outerShdw blurRad="38100" dist="38100" dir="2700000" algn="tl">
                    <a:srgbClr val="000000">
                      <a:alpha val="43137"/>
                    </a:srgbClr>
                  </a:outerShdw>
                </a:effectLst>
              </a:rPr>
              <a:t> Centuries AD. Forced Islamization and first enslavement of  Northeast, North, and West Africa. Early Medieval destruction of African culture/civilization.</a:t>
            </a:r>
          </a:p>
          <a:p>
            <a:r>
              <a:rPr lang="en-US" dirty="0" smtClean="0">
                <a:solidFill>
                  <a:schemeClr val="bg1">
                    <a:lumMod val="95000"/>
                    <a:lumOff val="5000"/>
                  </a:schemeClr>
                </a:solidFill>
                <a:effectLst>
                  <a:outerShdw blurRad="38100" dist="38100" dir="2700000" algn="tl">
                    <a:srgbClr val="000000">
                      <a:alpha val="43137"/>
                    </a:srgbClr>
                  </a:outerShdw>
                </a:effectLst>
              </a:rPr>
              <a:t>5. </a:t>
            </a:r>
            <a:r>
              <a:rPr lang="en-US" u="sng" dirty="0" smtClean="0">
                <a:solidFill>
                  <a:schemeClr val="bg1">
                    <a:lumMod val="95000"/>
                    <a:lumOff val="5000"/>
                  </a:schemeClr>
                </a:solidFill>
                <a:effectLst>
                  <a:outerShdw blurRad="38100" dist="38100" dir="2700000" algn="tl">
                    <a:srgbClr val="000000">
                      <a:alpha val="43137"/>
                    </a:srgbClr>
                  </a:outerShdw>
                </a:effectLst>
              </a:rPr>
              <a:t>European</a:t>
            </a:r>
            <a:r>
              <a:rPr lang="en-US" dirty="0" smtClean="0">
                <a:solidFill>
                  <a:schemeClr val="bg1">
                    <a:lumMod val="95000"/>
                    <a:lumOff val="5000"/>
                  </a:schemeClr>
                </a:solidFill>
                <a:effectLst>
                  <a:outerShdw blurRad="38100" dist="38100" dir="2700000" algn="tl">
                    <a:srgbClr val="000000">
                      <a:alpha val="43137"/>
                    </a:srgbClr>
                  </a:outerShdw>
                </a:effectLst>
              </a:rPr>
              <a:t> [Portuguese/Spanish] oppression and colonization of West Africa [Ngola, et al]. Beginning of Trans-Atlantic  </a:t>
            </a:r>
            <a:r>
              <a:rPr lang="en-US" dirty="0">
                <a:solidFill>
                  <a:schemeClr val="bg1">
                    <a:lumMod val="95000"/>
                    <a:lumOff val="5000"/>
                  </a:schemeClr>
                </a:solidFill>
                <a:effectLst>
                  <a:outerShdw blurRad="38100" dist="38100" dir="2700000" algn="tl">
                    <a:srgbClr val="000000">
                      <a:alpha val="43137"/>
                    </a:srgbClr>
                  </a:outerShdw>
                </a:effectLst>
              </a:rPr>
              <a:t>Slavery</a:t>
            </a:r>
          </a:p>
          <a:p>
            <a:r>
              <a:rPr lang="en-US" dirty="0" smtClean="0">
                <a:solidFill>
                  <a:schemeClr val="bg1">
                    <a:lumMod val="95000"/>
                    <a:lumOff val="5000"/>
                  </a:schemeClr>
                </a:solidFill>
                <a:effectLst>
                  <a:outerShdw blurRad="38100" dist="38100" dir="2700000" algn="tl">
                    <a:srgbClr val="000000">
                      <a:alpha val="43137"/>
                    </a:srgbClr>
                  </a:outerShdw>
                </a:effectLst>
              </a:rPr>
              <a:t>Institutionalized by Papal bulls; augmenting Islamic enslavement.</a:t>
            </a:r>
          </a:p>
          <a:p>
            <a:r>
              <a:rPr lang="en-US" dirty="0" smtClean="0">
                <a:solidFill>
                  <a:srgbClr val="FFFF00"/>
                </a:solidFill>
                <a:effectLst>
                  <a:outerShdw blurRad="38100" dist="38100" dir="2700000" algn="tl">
                    <a:srgbClr val="000000">
                      <a:alpha val="43137"/>
                    </a:srgbClr>
                  </a:outerShdw>
                </a:effectLst>
              </a:rPr>
              <a:t>6. Partitioning of Africa by 14 European nations (including the U.S.), </a:t>
            </a:r>
            <a:r>
              <a:rPr lang="en-US" u="sng" dirty="0" smtClean="0">
                <a:solidFill>
                  <a:srgbClr val="FFFF00"/>
                </a:solidFill>
                <a:effectLst>
                  <a:outerShdw blurRad="38100" dist="38100" dir="2700000" algn="tl">
                    <a:srgbClr val="000000">
                      <a:alpha val="43137"/>
                    </a:srgbClr>
                  </a:outerShdw>
                </a:effectLst>
              </a:rPr>
              <a:t>1884 Berlin Conference</a:t>
            </a:r>
            <a:r>
              <a:rPr lang="en-US" dirty="0" smtClean="0">
                <a:solidFill>
                  <a:srgbClr val="FFFF00"/>
                </a:solidFill>
                <a:effectLst>
                  <a:outerShdw blurRad="38100" dist="38100" dir="2700000" algn="tl">
                    <a:srgbClr val="000000">
                      <a:alpha val="43137"/>
                    </a:srgbClr>
                  </a:outerShdw>
                </a:effectLst>
              </a:rPr>
              <a:t>.</a:t>
            </a:r>
          </a:p>
          <a:p>
            <a:endParaRPr lang="en-US" dirty="0" smtClean="0">
              <a:solidFill>
                <a:srgbClr val="FFFF00"/>
              </a:solidFill>
              <a:effectLst>
                <a:outerShdw blurRad="38100" dist="38100" dir="2700000" algn="tl">
                  <a:srgbClr val="000000">
                    <a:alpha val="43137"/>
                  </a:srgbClr>
                </a:outerShdw>
              </a:effectLst>
            </a:endParaRPr>
          </a:p>
          <a:p>
            <a:endParaRPr lang="en-US" dirty="0" smtClean="0">
              <a:solidFill>
                <a:srgbClr val="FFFF00"/>
              </a:solidFill>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dirty="0" err="1" smtClean="0"/>
              <a:t>Indentity</a:t>
            </a:r>
            <a:r>
              <a:rPr lang="en-US" dirty="0" smtClean="0"/>
              <a:t> Affirmation - Life Path to Destiny (c) Dr. A. Wayne Jones, 1989</a:t>
            </a:r>
            <a:endParaRPr lang="en-US" dirty="0"/>
          </a:p>
        </p:txBody>
      </p:sp>
    </p:spTree>
    <p:extLst>
      <p:ext uri="{BB962C8B-B14F-4D97-AF65-F5344CB8AC3E}">
        <p14:creationId xmlns:p14="http://schemas.microsoft.com/office/powerpoint/2010/main" val="25426786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Genetic History of Iberian Peninsula</a:t>
            </a:r>
            <a:endParaRPr lang="en-US"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Indentity Affirmation - Life Path to Destiny (c) Dr. A. Wayne Jones, 1989</a:t>
            </a:r>
            <a:endParaRPr lang="en-US"/>
          </a:p>
        </p:txBody>
      </p:sp>
      <p:sp>
        <p:nvSpPr>
          <p:cNvPr id="5" name="Rectangle 1"/>
          <p:cNvSpPr>
            <a:spLocks noChangeArrowheads="1"/>
          </p:cNvSpPr>
          <p:nvPr/>
        </p:nvSpPr>
        <p:spPr bwMode="auto">
          <a:xfrm>
            <a:off x="-2285999" y="-367099"/>
            <a:ext cx="670560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ourier New" pitchFamily="49" charset="0"/>
                <a:cs typeface="Arial" pitchFamily="34" charset="0"/>
                <a:hlinkClick r:id="rId2"/>
              </a:rPr>
              <a:t>  </a:t>
            </a:r>
            <a:r>
              <a:rPr kumimoji="0" lang="en-US" altLang="en-US" sz="15000" b="0" i="0" u="none" strike="noStrike" cap="none" normalizeH="0" baseline="0" dirty="0" smtClean="0">
                <a:ln>
                  <a:noFill/>
                </a:ln>
                <a:solidFill>
                  <a:schemeClr val="tx1"/>
                </a:solidFill>
                <a:effectLst/>
                <a:latin typeface="Courier New" pitchFamily="49" charset="0"/>
                <a:cs typeface="Arial" pitchFamily="34" charset="0"/>
              </a:rPr>
              <a:t> </a:t>
            </a:r>
            <a:r>
              <a:rPr kumimoji="0" lang="en-US" altLang="en-US" sz="1800" b="0" i="0" u="none" strike="noStrike" cap="none" normalizeH="0" baseline="0" dirty="0" smtClean="0">
                <a:ln>
                  <a:noFill/>
                </a:ln>
                <a:solidFill>
                  <a:schemeClr val="tx1"/>
                </a:solidFill>
                <a:effectLst/>
                <a:latin typeface="Courier New" pitchFamily="49" charset="0"/>
                <a:cs typeface="Arial" pitchFamily="34" charset="0"/>
              </a:rPr>
              <a:t>                                                                                                </a:t>
            </a:r>
            <a:endParaRPr kumimoji="0" lang="en-US" altLang="en-US" sz="18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ourier New" pitchFamily="49" charset="0"/>
                <a:cs typeface="Courier New" pitchFamily="49" charset="0"/>
                <a:hlinkClick r:id="rId2" tooltip="Enlarge"/>
              </a:rPr>
              <a:t>  </a:t>
            </a:r>
            <a:r>
              <a:rPr kumimoji="0" lang="en-US" altLang="en-US" sz="600" b="0" i="0" u="none" strike="noStrike" cap="none" normalizeH="0" baseline="0" dirty="0" smtClean="0">
                <a:ln>
                  <a:noFill/>
                </a:ln>
                <a:solidFill>
                  <a:schemeClr val="tx1"/>
                </a:solidFill>
                <a:effectLst/>
                <a:latin typeface="Courier New" pitchFamily="49" charset="0"/>
                <a:cs typeface="Courier New" pitchFamily="49" charset="0"/>
              </a:rPr>
              <a:t> </a:t>
            </a:r>
            <a:r>
              <a:rPr kumimoji="0" lang="en-US" altLang="en-US" sz="1800" b="0" i="0" u="none" strike="noStrike" cap="none" normalizeH="0" baseline="0" dirty="0" smtClean="0">
                <a:ln>
                  <a:noFill/>
                </a:ln>
                <a:solidFill>
                  <a:schemeClr val="tx1"/>
                </a:solidFill>
                <a:effectLst/>
                <a:latin typeface="Courier New" pitchFamily="49" charset="0"/>
                <a:cs typeface="Courier New" pitchFamily="49" charset="0"/>
              </a:rPr>
              <a:t>  </a:t>
            </a:r>
          </a:p>
        </p:txBody>
      </p:sp>
      <p:pic>
        <p:nvPicPr>
          <p:cNvPr id="1026" name="Picture 2" descr="http://upload.wikimedia.org/wikipedia/commons/thumb/b/b0/Y-Haplogroup_R1_distribution.png/450px-Y-Haplogroup_R1_distribution.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0207" y="1447800"/>
            <a:ext cx="5760718" cy="32004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ttp://bits.wikimedia.org/static-1.22wmf20/skins/common/images/magnify-clip.png">
            <a:hlinkClick r:id="rId2" tooltip="Enlar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096963"/>
            <a:ext cx="142875" cy="1047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066801" y="4953000"/>
            <a:ext cx="7086599" cy="1015663"/>
          </a:xfrm>
          <a:prstGeom prst="rect">
            <a:avLst/>
          </a:prstGeom>
        </p:spPr>
        <p:txBody>
          <a:bodyPr wrap="square">
            <a:spAutoFit/>
          </a:bodyPr>
          <a:lstStyle/>
          <a:p>
            <a:r>
              <a:rPr lang="en-US" sz="1200" dirty="0"/>
              <a:t>A number of studies focus on the genetic impact of the centuries of Muslim rule in the Iberian </a:t>
            </a:r>
            <a:endParaRPr lang="en-US" sz="1200" dirty="0" smtClean="0"/>
          </a:p>
          <a:p>
            <a:r>
              <a:rPr lang="en-US" sz="1200" dirty="0" smtClean="0"/>
              <a:t>Peninsula (Spring AD 711 to July 30 AD 1492) </a:t>
            </a:r>
            <a:r>
              <a:rPr lang="en-US" sz="1200" dirty="0"/>
              <a:t>on the genetic make up of the modern Iberian </a:t>
            </a:r>
            <a:r>
              <a:rPr lang="en-US" sz="1200" dirty="0" smtClean="0"/>
              <a:t>population; it has </a:t>
            </a:r>
            <a:r>
              <a:rPr lang="en-US" sz="1200" dirty="0"/>
              <a:t>the greatest presence of the typically </a:t>
            </a:r>
            <a:r>
              <a:rPr lang="en-US" sz="1200" dirty="0">
                <a:hlinkClick r:id="rId5" tooltip="Northwest Africa"/>
              </a:rPr>
              <a:t>Northwest African</a:t>
            </a:r>
            <a:r>
              <a:rPr lang="en-US" sz="1200" dirty="0"/>
              <a:t> Y-chromosome haplotype marker E-M81 in </a:t>
            </a:r>
            <a:r>
              <a:rPr lang="en-US" sz="1200" dirty="0" smtClean="0"/>
              <a:t>Europe.</a:t>
            </a:r>
            <a:r>
              <a:rPr lang="en-US" sz="1200" baseline="30000" dirty="0">
                <a:hlinkClick r:id="rId6"/>
              </a:rPr>
              <a:t>[</a:t>
            </a:r>
            <a:r>
              <a:rPr lang="en-US" sz="1200" baseline="30000" dirty="0" smtClean="0">
                <a:hlinkClick r:id="rId6"/>
              </a:rPr>
              <a:t>16]</a:t>
            </a:r>
            <a:r>
              <a:rPr lang="en-US" sz="1200" baseline="30000" dirty="0">
                <a:hlinkClick r:id="rId7"/>
              </a:rPr>
              <a:t>[</a:t>
            </a:r>
            <a:r>
              <a:rPr lang="en-US" sz="1200" baseline="30000" dirty="0" smtClean="0">
                <a:hlinkClick r:id="rId7"/>
              </a:rPr>
              <a:t>17]</a:t>
            </a:r>
            <a:r>
              <a:rPr lang="en-US" sz="1200" dirty="0" smtClean="0"/>
              <a:t>and </a:t>
            </a:r>
            <a:r>
              <a:rPr lang="en-US" sz="1200" dirty="0"/>
              <a:t>Haplotype Va.</a:t>
            </a:r>
            <a:r>
              <a:rPr lang="en-US" sz="1200" baseline="30000" dirty="0">
                <a:hlinkClick r:id="rId8"/>
              </a:rPr>
              <a:t>[18]</a:t>
            </a:r>
            <a:r>
              <a:rPr lang="en-US" sz="1200" dirty="0"/>
              <a:t> A thorough Y-chromosome analysis of the Iberian peninsula reveals that haplotype E-M81 surpasses frequencies of 10% in Southern Iberia</a:t>
            </a:r>
          </a:p>
        </p:txBody>
      </p:sp>
    </p:spTree>
    <p:extLst>
      <p:ext uri="{BB962C8B-B14F-4D97-AF65-F5344CB8AC3E}">
        <p14:creationId xmlns:p14="http://schemas.microsoft.com/office/powerpoint/2010/main" val="17052880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Indentity Affirmation - Life Path to Destiny (c) Dr. A. Wayne Jones, 1989</a:t>
            </a:r>
            <a:endParaRPr lang="en-US"/>
          </a:p>
        </p:txBody>
      </p:sp>
      <p:pic>
        <p:nvPicPr>
          <p:cNvPr id="1037" name="Picture 13" descr="http://s4.hubimg.com/u/3985235_f26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7550" y="685800"/>
            <a:ext cx="2381250" cy="363598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133600" y="4495799"/>
            <a:ext cx="5029200" cy="1200329"/>
          </a:xfrm>
          <a:prstGeom prst="rect">
            <a:avLst/>
          </a:prstGeom>
        </p:spPr>
        <p:txBody>
          <a:bodyPr wrap="square">
            <a:spAutoFit/>
          </a:bodyPr>
          <a:lstStyle/>
          <a:p>
            <a:r>
              <a:rPr lang="en-US" dirty="0">
                <a:solidFill>
                  <a:srgbClr val="FFFF00"/>
                </a:solidFill>
                <a:effectLst>
                  <a:outerShdw blurRad="38100" dist="38100" dir="2700000" algn="tl">
                    <a:srgbClr val="000000">
                      <a:alpha val="43137"/>
                    </a:srgbClr>
                  </a:outerShdw>
                </a:effectLst>
              </a:rPr>
              <a:t>African </a:t>
            </a:r>
            <a:r>
              <a:rPr lang="en-US" dirty="0" smtClean="0">
                <a:solidFill>
                  <a:srgbClr val="FFFF00"/>
                </a:solidFill>
                <a:effectLst>
                  <a:outerShdw blurRad="38100" dist="38100" dir="2700000" algn="tl">
                    <a:srgbClr val="000000">
                      <a:alpha val="43137"/>
                    </a:srgbClr>
                  </a:outerShdw>
                </a:effectLst>
              </a:rPr>
              <a:t>Moors</a:t>
            </a:r>
            <a:r>
              <a:rPr lang="en-US" dirty="0" smtClean="0"/>
              <a:t>, </a:t>
            </a:r>
            <a:r>
              <a:rPr lang="en-US" i="1" dirty="0" smtClean="0">
                <a:effectLst>
                  <a:outerShdw blurRad="38100" dist="38100" dir="2700000" algn="tl">
                    <a:srgbClr val="000000">
                      <a:alpha val="43137"/>
                    </a:srgbClr>
                  </a:outerShdw>
                </a:effectLst>
              </a:rPr>
              <a:t>Sephardi</a:t>
            </a:r>
            <a:r>
              <a:rPr lang="en-US" i="1" dirty="0" smtClean="0"/>
              <a:t> </a:t>
            </a:r>
            <a:r>
              <a:rPr lang="en-US" i="1" dirty="0" smtClean="0">
                <a:effectLst>
                  <a:outerShdw blurRad="38100" dist="38100" dir="2700000" algn="tl">
                    <a:srgbClr val="000000">
                      <a:alpha val="43137"/>
                    </a:srgbClr>
                  </a:outerShdw>
                </a:effectLst>
              </a:rPr>
              <a:t>Jews</a:t>
            </a:r>
            <a:r>
              <a:rPr lang="en-US" i="1" dirty="0" smtClean="0"/>
              <a:t> </a:t>
            </a:r>
            <a:r>
              <a:rPr lang="en-US" dirty="0" smtClean="0"/>
              <a:t>800 B.C., </a:t>
            </a:r>
            <a:r>
              <a:rPr lang="en-US" i="1" dirty="0" smtClean="0">
                <a:effectLst>
                  <a:outerShdw blurRad="38100" dist="38100" dir="2700000" algn="tl">
                    <a:srgbClr val="000000">
                      <a:alpha val="43137"/>
                    </a:srgbClr>
                  </a:outerShdw>
                </a:effectLst>
              </a:rPr>
              <a:t>Christians</a:t>
            </a:r>
            <a:r>
              <a:rPr lang="en-US" i="1" dirty="0" smtClean="0"/>
              <a:t> </a:t>
            </a:r>
            <a:r>
              <a:rPr lang="en-US" dirty="0" smtClean="0"/>
              <a:t>AD 30</a:t>
            </a:r>
            <a:r>
              <a:rPr lang="en-US" i="1" dirty="0" smtClean="0"/>
              <a:t>, and </a:t>
            </a:r>
            <a:r>
              <a:rPr lang="en-US" i="1" dirty="0" smtClean="0">
                <a:effectLst>
                  <a:outerShdw blurRad="38100" dist="38100" dir="2700000" algn="tl">
                    <a:srgbClr val="000000">
                      <a:alpha val="43137"/>
                    </a:srgbClr>
                  </a:outerShdw>
                </a:effectLst>
              </a:rPr>
              <a:t>Muslims</a:t>
            </a:r>
            <a:r>
              <a:rPr lang="en-US" i="1" dirty="0" smtClean="0"/>
              <a:t> </a:t>
            </a:r>
            <a:r>
              <a:rPr lang="en-US" dirty="0" smtClean="0"/>
              <a:t>AD 711 in </a:t>
            </a:r>
            <a:r>
              <a:rPr lang="en-US" dirty="0"/>
              <a:t>Spain who introduced learning and civilization in </a:t>
            </a:r>
            <a:r>
              <a:rPr lang="en-US" dirty="0" smtClean="0"/>
              <a:t>Spain.</a:t>
            </a:r>
          </a:p>
          <a:p>
            <a:r>
              <a:rPr lang="en-US" dirty="0" smtClean="0">
                <a:solidFill>
                  <a:srgbClr val="FFFF00"/>
                </a:solidFill>
                <a:effectLst>
                  <a:outerShdw blurRad="38100" dist="38100" dir="2700000" algn="tl">
                    <a:srgbClr val="000000">
                      <a:alpha val="43137"/>
                    </a:srgbClr>
                  </a:outerShdw>
                </a:effectLst>
              </a:rPr>
              <a:t>See Obadiah 20 </a:t>
            </a:r>
            <a:endParaRPr lang="en-US"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056247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Indentity Affirmation - Life Path to Destiny (c) Dr. A. Wayne Jones, 1989</a:t>
            </a:r>
            <a:endParaRPr lang="en-US"/>
          </a:p>
        </p:txBody>
      </p:sp>
      <p:pic>
        <p:nvPicPr>
          <p:cNvPr id="2050" name="Picture 2" descr="http://s3.hubimg.com/u/7307978_f52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38051"/>
            <a:ext cx="5181600" cy="359722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752600" y="4267200"/>
            <a:ext cx="5486400" cy="1477328"/>
          </a:xfrm>
          <a:prstGeom prst="rect">
            <a:avLst/>
          </a:prstGeom>
        </p:spPr>
        <p:txBody>
          <a:bodyPr wrap="square">
            <a:spAutoFit/>
          </a:bodyPr>
          <a:lstStyle/>
          <a:p>
            <a:r>
              <a:rPr lang="en-US" dirty="0" smtClean="0"/>
              <a:t>In the Spring of AD 711 Jabal Tarik bin Ziyad (Gibraltar) and </a:t>
            </a:r>
            <a:r>
              <a:rPr lang="en-US" dirty="0"/>
              <a:t>his Black army swept up into Spain and defeated the Visigoths in successive stages - capturing and consolidating </a:t>
            </a:r>
            <a:r>
              <a:rPr lang="en-US" i="1" dirty="0"/>
              <a:t>Spanish towns from the south including Toledo and </a:t>
            </a:r>
            <a:r>
              <a:rPr lang="en-US" dirty="0" smtClean="0"/>
              <a:t>Cordoba.</a:t>
            </a:r>
            <a:endParaRPr lang="en-US" dirty="0">
              <a:effectLst/>
            </a:endParaRPr>
          </a:p>
        </p:txBody>
      </p:sp>
    </p:spTree>
    <p:extLst>
      <p:ext uri="{BB962C8B-B14F-4D97-AF65-F5344CB8AC3E}">
        <p14:creationId xmlns:p14="http://schemas.microsoft.com/office/powerpoint/2010/main" val="39724404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975</TotalTime>
  <Words>1346</Words>
  <Application>Microsoft Office PowerPoint</Application>
  <PresentationFormat>On-screen Show (4:3)</PresentationFormat>
  <Paragraphs>109</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Apex</vt:lpstr>
      <vt:lpstr>Diffusing the culture of violence</vt:lpstr>
      <vt:lpstr>Paradigms of Action</vt:lpstr>
      <vt:lpstr>Origin and Obscuring of Alkebulani Identity</vt:lpstr>
      <vt:lpstr>PowerPoint Presentation</vt:lpstr>
      <vt:lpstr>Uganda</vt:lpstr>
      <vt:lpstr>Major Conquests of Alkebulan</vt:lpstr>
      <vt:lpstr>Genetic History of Iberian Peninsula</vt:lpstr>
      <vt:lpstr>PowerPoint Presentation</vt:lpstr>
      <vt:lpstr>PowerPoint Presentation</vt:lpstr>
      <vt:lpstr>PowerPoint Presentation</vt:lpstr>
      <vt:lpstr>PowerPoint Presentation</vt:lpstr>
      <vt:lpstr>PowerPoint Presentation</vt:lpstr>
      <vt:lpstr>Iberia is Iberian Ethiopia</vt:lpstr>
      <vt:lpstr>Berlin Conference Partitioning of Africa</vt:lpstr>
      <vt:lpstr>Attendees of Berlin Conference</vt:lpstr>
      <vt:lpstr>Papal Bulls Instituting Slavery</vt:lpstr>
      <vt:lpstr>Source of Violence Culture among African (and Latino) Males</vt:lpstr>
      <vt:lpstr>Original Script of Word </vt:lpstr>
      <vt:lpstr> The Catalyst of the Culture</vt:lpstr>
      <vt:lpstr>The Catalyst of the Culture</vt:lpstr>
      <vt:lpstr>Transitioning to the Paradigm of    Provention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Diffusing the culture of violence</dc:title>
  <dc:creator>Cherish</dc:creator>
  <cp:lastModifiedBy>Cherish</cp:lastModifiedBy>
  <cp:revision>57</cp:revision>
  <dcterms:created xsi:type="dcterms:W3CDTF">2013-10-01T03:33:23Z</dcterms:created>
  <dcterms:modified xsi:type="dcterms:W3CDTF">2014-05-07T22:47:52Z</dcterms:modified>
</cp:coreProperties>
</file>